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8" r:id="rId1"/>
  </p:sldMasterIdLst>
  <p:notesMasterIdLst>
    <p:notesMasterId r:id="rId24"/>
  </p:notesMasterIdLst>
  <p:sldIdLst>
    <p:sldId id="256" r:id="rId2"/>
    <p:sldId id="271" r:id="rId3"/>
    <p:sldId id="257" r:id="rId4"/>
    <p:sldId id="259" r:id="rId5"/>
    <p:sldId id="261" r:id="rId6"/>
    <p:sldId id="268" r:id="rId7"/>
    <p:sldId id="267" r:id="rId8"/>
    <p:sldId id="265" r:id="rId9"/>
    <p:sldId id="269" r:id="rId10"/>
    <p:sldId id="270" r:id="rId11"/>
    <p:sldId id="273" r:id="rId12"/>
    <p:sldId id="262" r:id="rId13"/>
    <p:sldId id="264" r:id="rId14"/>
    <p:sldId id="266" r:id="rId15"/>
    <p:sldId id="278" r:id="rId16"/>
    <p:sldId id="280" r:id="rId17"/>
    <p:sldId id="258" r:id="rId18"/>
    <p:sldId id="282" r:id="rId19"/>
    <p:sldId id="276" r:id="rId20"/>
    <p:sldId id="275" r:id="rId21"/>
    <p:sldId id="274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BD0DD83-A0C0-2B40-AF87-5AE493449FE0}">
          <p14:sldIdLst>
            <p14:sldId id="256"/>
            <p14:sldId id="271"/>
            <p14:sldId id="257"/>
            <p14:sldId id="259"/>
            <p14:sldId id="261"/>
            <p14:sldId id="268"/>
            <p14:sldId id="267"/>
            <p14:sldId id="265"/>
            <p14:sldId id="269"/>
            <p14:sldId id="270"/>
            <p14:sldId id="273"/>
            <p14:sldId id="262"/>
            <p14:sldId id="264"/>
            <p14:sldId id="266"/>
            <p14:sldId id="278"/>
            <p14:sldId id="280"/>
            <p14:sldId id="258"/>
            <p14:sldId id="282"/>
            <p14:sldId id="276"/>
            <p14:sldId id="275"/>
            <p14:sldId id="274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51"/>
    <p:restoredTop sz="96371"/>
  </p:normalViewPr>
  <p:slideViewPr>
    <p:cSldViewPr snapToGrid="0">
      <p:cViewPr varScale="1">
        <p:scale>
          <a:sx n="110" d="100"/>
          <a:sy n="110" d="100"/>
        </p:scale>
        <p:origin x="176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Младшие школьники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регистрация активности мозга у детей с нарушениями развития</c:v>
                </c:pt>
                <c:pt idx="1">
                  <c:v>использование средств нейровизуализации в учебном процессе (при решении учебных задач)</c:v>
                </c:pt>
                <c:pt idx="2">
                  <c:v>технические и методологические нюансы исследований на основе нейровизуализации</c:v>
                </c:pt>
                <c:pt idx="3">
                  <c:v>изучение влияния различных факторов на показатели (ошибки, стресс, двигательная активность, отношение испытуемого к процессу тестирования, уровень интеллекта, пол и др.)</c:v>
                </c:pt>
                <c:pt idx="4">
                  <c:v>сравнение возрастов</c:v>
                </c:pt>
                <c:pt idx="5">
                  <c:v>измерение когнитивных способностей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</c:v>
                </c:pt>
                <c:pt idx="1">
                  <c:v>5</c:v>
                </c:pt>
                <c:pt idx="2">
                  <c:v>2</c:v>
                </c:pt>
                <c:pt idx="3">
                  <c:v>13</c:v>
                </c:pt>
                <c:pt idx="4">
                  <c:v>8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76-A84B-A706-85F8BE3437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регистрация активности мозга у детей с нарушениями развития</c:v>
                </c:pt>
                <c:pt idx="1">
                  <c:v>использование средств нейровизуализации в учебном процессе (при решении учебных задач)</c:v>
                </c:pt>
                <c:pt idx="2">
                  <c:v>технические и методологические нюансы исследований на основе нейровизуализации</c:v>
                </c:pt>
                <c:pt idx="3">
                  <c:v>изучение влияния различных факторов на показатели (ошибки, стресс, двигательная активность, отношение испытуемого к процессу тестирования, уровень интеллекта, пол и др.)</c:v>
                </c:pt>
                <c:pt idx="4">
                  <c:v>сравнение возрастов</c:v>
                </c:pt>
                <c:pt idx="5">
                  <c:v>измерение когнитивных способностей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8F76-A84B-A706-85F8BE3437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Исследования на всех возрастах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регистрация активности мозга у детей с нарушениями развития</c:v>
                </c:pt>
                <c:pt idx="1">
                  <c:v>использование средств нейровизуализации в учебном процессе (при решении учебных задач)</c:v>
                </c:pt>
                <c:pt idx="2">
                  <c:v>технические и методологические нюансы исследований на основе нейровизуализации</c:v>
                </c:pt>
                <c:pt idx="3">
                  <c:v>изучение влияния различных факторов на показатели (ошибки, стресс, двигательная активность, отношение испытуемого к процессу тестирования, уровень интеллекта, пол и др.)</c:v>
                </c:pt>
                <c:pt idx="4">
                  <c:v>сравнение возрастов</c:v>
                </c:pt>
                <c:pt idx="5">
                  <c:v>измерение когнитивных способностей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57</c:v>
                </c:pt>
                <c:pt idx="1">
                  <c:v>18</c:v>
                </c:pt>
                <c:pt idx="2">
                  <c:v>12</c:v>
                </c:pt>
                <c:pt idx="3">
                  <c:v>118</c:v>
                </c:pt>
                <c:pt idx="4">
                  <c:v>73</c:v>
                </c:pt>
                <c:pt idx="5">
                  <c:v>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76-A84B-A706-85F8BE3437B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Лист1!$A$2:$A$7</c:f>
              <c:strCache>
                <c:ptCount val="6"/>
                <c:pt idx="0">
                  <c:v>регистрация активности мозга у детей с нарушениями развития</c:v>
                </c:pt>
                <c:pt idx="1">
                  <c:v>использование средств нейровизуализации в учебном процессе (при решении учебных задач)</c:v>
                </c:pt>
                <c:pt idx="2">
                  <c:v>технические и методологические нюансы исследований на основе нейровизуализации</c:v>
                </c:pt>
                <c:pt idx="3">
                  <c:v>изучение влияния различных факторов на показатели (ошибки, стресс, двигательная активность, отношение испытуемого к процессу тестирования, уровень интеллекта, пол и др.)</c:v>
                </c:pt>
                <c:pt idx="4">
                  <c:v>сравнение возрастов</c:v>
                </c:pt>
                <c:pt idx="5">
                  <c:v>измерение когнитивных способностей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3-8F76-A84B-A706-85F8BE3437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35101055"/>
        <c:axId val="534966959"/>
      </c:barChart>
      <c:catAx>
        <c:axId val="535101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4966959"/>
        <c:crosses val="autoZero"/>
        <c:auto val="1"/>
        <c:lblAlgn val="ctr"/>
        <c:lblOffset val="100"/>
        <c:noMultiLvlLbl val="0"/>
      </c:catAx>
      <c:valAx>
        <c:axId val="5349669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5101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71597608344398889"/>
          <c:y val="0.79451178696566216"/>
          <c:w val="0.28402391655601117"/>
          <c:h val="0.122959383321653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C320B-F2AF-B742-BEB9-996AA666728F}" type="datetimeFigureOut">
              <a:rPr lang="ru-RU" smtClean="0"/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305B14-96A0-C642-96E4-B2C2D5BBD6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04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05B14-96A0-C642-96E4-B2C2D5BBD60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7747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Символический/настольный компьютер оказал особое влияние на современную когнитивную психологию и является источником концепции рабочей памяти. Символический компьютер использует компоненты обработки общего назначения: центральный процессор, рабочую память, жесткий диск и функции, абстрагируя информацию в общий формат, чтобы эти общие устройства могли обрабатывать информацию всех различных типов.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05B14-96A0-C642-96E4-B2C2D5BBD60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673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05B14-96A0-C642-96E4-B2C2D5BBD60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126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305B14-96A0-C642-96E4-B2C2D5BBD60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998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368E-3CA4-2546-AF4A-7E7893A74B14}" type="datetime1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36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5DCA-61D2-5641-9D1D-B3146D672459}" type="datetime1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399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BD666-1AB4-CF4F-881D-A9100DBDEAEF}" type="datetime1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18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0087-53AD-4243-923C-8438D9AE1B8F}" type="datetime1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13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D00931BC-882D-9947-BCB6-89E2ED42306B}" type="datetime1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397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825D9-E2EC-CD40-BCF5-7DAA731BD178}" type="datetime1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91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4A17B-B9E6-8840-83D7-BB0B7ABA9F91}" type="datetime1">
              <a:rPr lang="ru-RU" smtClean="0"/>
              <a:t>09.12.2022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7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E0A1C-61BD-CE4C-AD25-B74D3D2DB034}" type="datetime1">
              <a:rPr lang="ru-RU" smtClean="0"/>
              <a:t>09.12.2022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96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3D47B-A77C-424B-9B27-452BEFD6FBBF}" type="datetime1">
              <a:rPr lang="ru-RU" smtClean="0"/>
              <a:t>09.12.2022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94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A96F-4F1A-C44C-A2CC-9BECB46DB7DF}" type="datetime1">
              <a:rPr lang="ru-RU" smtClean="0"/>
              <a:t>09.12.2022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64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68CF44E4-741B-9D4D-8690-841367CCD46E}" type="datetime1">
              <a:rPr lang="ru-RU" smtClean="0"/>
              <a:t>09.12.2022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464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22A76AA-B91B-3742-BE1B-DB287FB3545A}" type="datetime1">
              <a:rPr lang="ru-RU" smtClean="0"/>
              <a:t>09.12.2022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7EA1F00-BB6E-9B42-8C3D-C2CEDEEBEA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8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mbe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2F5076-4193-162C-F067-FB249AD34D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dirty="0"/>
              <a:t>Современные тренды развития </a:t>
            </a:r>
            <a:r>
              <a:rPr lang="ru-RU" sz="4400" dirty="0" err="1"/>
              <a:t>нейронаучных</a:t>
            </a:r>
            <a:r>
              <a:rPr lang="ru-RU" sz="4400" dirty="0"/>
              <a:t> исследований в</a:t>
            </a:r>
            <a:br>
              <a:rPr lang="ru-RU" sz="4400" dirty="0"/>
            </a:br>
            <a:r>
              <a:rPr lang="ru-RU" sz="4400" dirty="0"/>
              <a:t>образовании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640F29-5348-318C-E3C5-B98A806EA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10093452" cy="1931670"/>
          </a:xfrm>
        </p:spPr>
        <p:txBody>
          <a:bodyPr>
            <a:normAutofit/>
          </a:bodyPr>
          <a:lstStyle/>
          <a:p>
            <a:r>
              <a:rPr lang="ru-RU" dirty="0"/>
              <a:t>Храмов Александр Евгеньевич</a:t>
            </a:r>
          </a:p>
          <a:p>
            <a:endParaRPr lang="ru-RU" dirty="0"/>
          </a:p>
          <a:p>
            <a:r>
              <a:rPr lang="ru-RU" dirty="0"/>
              <a:t>Балтийский федеральный университет им. Иммануила Канта, Калининград</a:t>
            </a:r>
          </a:p>
          <a:p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360AADC-61E7-0985-1AEA-172F9F065E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5611353"/>
            <a:ext cx="3489158" cy="124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53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A6190-4A94-6FFF-EFF1-FD51C8EC7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Нейронаука – путь к индивидуализации в образовании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F6F5CC-8EFD-AA31-A03C-FA5888580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29" y="2480436"/>
            <a:ext cx="4325258" cy="3691764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Современная тенденция в образовании и педагогике – решения, основанные на данных.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Возможна ли персонализация образования на основании накопления педагогических данных?</a:t>
            </a:r>
          </a:p>
          <a:p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Дополнение этой системы нейрофизиологическими </a:t>
            </a:r>
            <a:r>
              <a:rPr lang="ru-RU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биомаркерами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 и создание эффективных систем обратных связей</a:t>
            </a:r>
          </a:p>
          <a:p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1EC799-8309-C381-0C1A-D60B8FA02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10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B9B73C-0A45-0F98-0546-FEA96B6493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94" y="2115148"/>
            <a:ext cx="7066135" cy="369176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C411A1-FF8C-A117-516F-5CE266FA14EB}"/>
              </a:ext>
            </a:extLst>
          </p:cNvPr>
          <p:cNvSpPr txBox="1"/>
          <p:nvPr/>
        </p:nvSpPr>
        <p:spPr>
          <a:xfrm>
            <a:off x="4528458" y="6039847"/>
            <a:ext cx="693782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Куркин С.А., </a:t>
            </a:r>
            <a:r>
              <a:rPr lang="ru-RU" sz="1400" b="0" i="0" u="none" strike="noStrike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Грубов</a:t>
            </a:r>
            <a:r>
              <a:rPr lang="ru-RU" sz="1400" b="0" i="0" u="none" strike="noStrike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В.В., Максименко В.А., </a:t>
            </a:r>
            <a:r>
              <a:rPr lang="ru-RU" sz="1400" b="0" i="0" u="none" strike="noStrike" dirty="0" err="1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Пицик</a:t>
            </a:r>
            <a:r>
              <a:rPr lang="ru-RU" sz="1400" b="0" i="0" u="none" strike="noStrike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Е.Н., Храмова М.В., Храмов А.Е. </a:t>
            </a:r>
            <a:r>
              <a:rPr lang="ru-RU" sz="1400" b="1" i="0" u="none" strike="noStrike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Система для контроля и корректировки процесса обучения младших школьников на базе анализа данных ЭЭГ. </a:t>
            </a:r>
            <a:r>
              <a:rPr lang="ru-RU" sz="1400" b="0" i="0" u="none" strike="noStrike" dirty="0">
                <a:solidFill>
                  <a:srgbClr val="191919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Информационно-управляющие системы. 5, (2020) 50-61</a:t>
            </a:r>
            <a:endParaRPr lang="ru-RU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62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FBD67-753A-3BFC-A64D-9C8C6D2B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Пути от нейронауки к образованию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C955C7-AC1E-D0EA-595B-60A3278E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11</a:t>
            </a:fld>
            <a:endParaRPr lang="ru-RU"/>
          </a:p>
        </p:txBody>
      </p:sp>
      <p:pic>
        <p:nvPicPr>
          <p:cNvPr id="5122" name="Picture 2" descr="Психология в картинках - Психология жизни">
            <a:extLst>
              <a:ext uri="{FF2B5EF4-FFF2-40B4-BE49-F238E27FC236}">
                <a16:creationId xmlns:a16="http://schemas.microsoft.com/office/drawing/2014/main" id="{5541633A-336E-7B17-BFC7-25E1FC0EA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78" y="4401704"/>
            <a:ext cx="2857655" cy="19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A2AE0-5672-D7AF-907D-B1C9376A032B}"/>
              </a:ext>
            </a:extLst>
          </p:cNvPr>
          <p:cNvSpPr txBox="1"/>
          <p:nvPr/>
        </p:nvSpPr>
        <p:spPr>
          <a:xfrm>
            <a:off x="5386639" y="6345936"/>
            <a:ext cx="141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Психология</a:t>
            </a:r>
          </a:p>
        </p:txBody>
      </p:sp>
      <p:pic>
        <p:nvPicPr>
          <p:cNvPr id="5124" name="Picture 4" descr="Нейробиология бесплатно иконка">
            <a:extLst>
              <a:ext uri="{FF2B5EF4-FFF2-40B4-BE49-F238E27FC236}">
                <a16:creationId xmlns:a16="http://schemas.microsoft.com/office/drawing/2014/main" id="{7B59B717-50E6-9AF8-5A09-207C31D34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66" y="2093975"/>
            <a:ext cx="2330605" cy="23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7019AD-FE1D-234D-9345-12A45B4A0005}"/>
              </a:ext>
            </a:extLst>
          </p:cNvPr>
          <p:cNvSpPr txBox="1"/>
          <p:nvPr/>
        </p:nvSpPr>
        <p:spPr>
          <a:xfrm>
            <a:off x="1516566" y="4346300"/>
            <a:ext cx="1837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Нейронаука</a:t>
            </a:r>
          </a:p>
          <a:p>
            <a:r>
              <a:rPr lang="ru-RU" dirty="0"/>
              <a:t>Нейробиология</a:t>
            </a:r>
          </a:p>
        </p:txBody>
      </p:sp>
      <p:pic>
        <p:nvPicPr>
          <p:cNvPr id="5126" name="Picture 6" descr="Education | Oliver Wyman">
            <a:extLst>
              <a:ext uri="{FF2B5EF4-FFF2-40B4-BE49-F238E27FC236}">
                <a16:creationId xmlns:a16="http://schemas.microsoft.com/office/drawing/2014/main" id="{A8E955F8-2D0F-6CC6-7270-C2FCD2B0E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3" t="13036" r="26690" b="11840"/>
          <a:stretch/>
        </p:blipFill>
        <p:spPr bwMode="auto">
          <a:xfrm>
            <a:off x="8096455" y="2279848"/>
            <a:ext cx="2387629" cy="22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023E88-48B9-F99B-647A-EB5250D480AC}"/>
              </a:ext>
            </a:extLst>
          </p:cNvPr>
          <p:cNvSpPr txBox="1"/>
          <p:nvPr/>
        </p:nvSpPr>
        <p:spPr>
          <a:xfrm>
            <a:off x="8613344" y="4669465"/>
            <a:ext cx="154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Образование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FD87DA5-9664-9300-C978-699F4E689ADA}"/>
              </a:ext>
            </a:extLst>
          </p:cNvPr>
          <p:cNvCxnSpPr/>
          <p:nvPr/>
        </p:nvCxnSpPr>
        <p:spPr>
          <a:xfrm>
            <a:off x="4315290" y="3259277"/>
            <a:ext cx="3323064" cy="0"/>
          </a:xfrm>
          <a:prstGeom prst="straightConnector1">
            <a:avLst/>
          </a:prstGeom>
          <a:ln w="698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8DD0B87-7A89-0AF6-58E8-2164325CF33A}"/>
              </a:ext>
            </a:extLst>
          </p:cNvPr>
          <p:cNvSpPr txBox="1"/>
          <p:nvPr/>
        </p:nvSpPr>
        <p:spPr>
          <a:xfrm>
            <a:off x="4063486" y="1996790"/>
            <a:ext cx="418998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Метаболически</a:t>
            </a:r>
            <a:r>
              <a:rPr lang="ru-RU" sz="1400" dirty="0">
                <a:solidFill>
                  <a:srgbClr val="0070C0"/>
                </a:solidFill>
                <a:latin typeface="Open Sans" panose="020B0606030504020204" pitchFamily="34" charset="0"/>
              </a:rPr>
              <a:t>е</a:t>
            </a:r>
            <a:r>
              <a:rPr lang="ru-RU" sz="1400" b="0" i="0" u="none" strike="noStrike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ограничения, ограниченный когнитивный ресурс: энергоснабжение, питание, реакция на гормоны стресса, загрязнение окружающей среды</a:t>
            </a:r>
            <a:endParaRPr lang="ru-RU" sz="1400" dirty="0">
              <a:solidFill>
                <a:srgbClr val="0070C0"/>
              </a:solidFill>
            </a:endParaRPr>
          </a:p>
        </p:txBody>
      </p:sp>
      <p:cxnSp>
        <p:nvCxnSpPr>
          <p:cNvPr id="27" name="Скругленная соединительная линия 26">
            <a:extLst>
              <a:ext uri="{FF2B5EF4-FFF2-40B4-BE49-F238E27FC236}">
                <a16:creationId xmlns:a16="http://schemas.microsoft.com/office/drawing/2014/main" id="{37519787-3E58-CB6E-9161-1B0B0E01FD51}"/>
              </a:ext>
            </a:extLst>
          </p:cNvPr>
          <p:cNvCxnSpPr>
            <a:stCxn id="6" idx="2"/>
            <a:endCxn id="7" idx="2"/>
          </p:cNvCxnSpPr>
          <p:nvPr/>
        </p:nvCxnSpPr>
        <p:spPr>
          <a:xfrm rot="16200000" flipH="1">
            <a:off x="5887680" y="1540197"/>
            <a:ext cx="46166" cy="6951033"/>
          </a:xfrm>
          <a:prstGeom prst="curvedConnector3">
            <a:avLst>
              <a:gd name="adj1" fmla="val 2041379"/>
            </a:avLst>
          </a:prstGeom>
          <a:ln w="698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309FC4A-773D-8987-0499-414BE695B578}"/>
              </a:ext>
            </a:extLst>
          </p:cNvPr>
          <p:cNvSpPr txBox="1"/>
          <p:nvPr/>
        </p:nvSpPr>
        <p:spPr>
          <a:xfrm>
            <a:off x="0" y="5613376"/>
            <a:ext cx="4194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доказательства из нейробиологии используются  для изменения психологической теории и подсказывают пути изменения образовательного процесса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8" name="Дуга 7">
            <a:extLst>
              <a:ext uri="{FF2B5EF4-FFF2-40B4-BE49-F238E27FC236}">
                <a16:creationId xmlns:a16="http://schemas.microsoft.com/office/drawing/2014/main" id="{5A6DD563-982F-417E-D349-F37B63F3E3E3}"/>
              </a:ext>
            </a:extLst>
          </p:cNvPr>
          <p:cNvSpPr/>
          <p:nvPr/>
        </p:nvSpPr>
        <p:spPr>
          <a:xfrm>
            <a:off x="1814287" y="2279848"/>
            <a:ext cx="7521848" cy="2940047"/>
          </a:xfrm>
          <a:prstGeom prst="arc">
            <a:avLst>
              <a:gd name="adj1" fmla="val 858614"/>
              <a:gd name="adj2" fmla="val 0"/>
            </a:avLst>
          </a:prstGeom>
          <a:ln w="69850">
            <a:solidFill>
              <a:srgbClr val="00B050"/>
            </a:solidFill>
            <a:headEnd type="triangl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1AF041-97E3-54BB-8076-227FEDD23C09}"/>
              </a:ext>
            </a:extLst>
          </p:cNvPr>
          <p:cNvSpPr txBox="1"/>
          <p:nvPr/>
        </p:nvSpPr>
        <p:spPr>
          <a:xfrm>
            <a:off x="3179003" y="3920265"/>
            <a:ext cx="2106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Нейровизуализация</a:t>
            </a:r>
            <a:endParaRPr lang="ru-RU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Биомаркеры</a:t>
            </a:r>
            <a:endParaRPr lang="ru-RU" sz="1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79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2B82B-4E11-C3A2-EFDC-90202686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«Скепсис» </a:t>
            </a:r>
            <a:r>
              <a:rPr lang="ru-RU" dirty="0" err="1"/>
              <a:t>нейроученых</a:t>
            </a:r>
            <a:r>
              <a:rPr lang="ru-RU" dirty="0"/>
              <a:t> и педагогов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E8D24B-4012-E203-414A-DD5334AAC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745" y="2322576"/>
            <a:ext cx="5487483" cy="405079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Уровень современных научных знаний в нейронауке и нейробиологии предопределяет риск преждевременного внедрения в практику тех «отрывков» знаний до того, как будет создан фундамент понимания обучения мозга.</a:t>
            </a: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Взаимодействие нейронауки, психологии и образования иногда характеризуется скорее конкуренцией, чем сотрудничеством, и исследователи с подозрением относятся к «шумихе» вокруг образовательной нейронауки.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09B684-A284-39A4-50A5-41CBF226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12</a:t>
            </a:fld>
            <a:endParaRPr lang="ru-RU"/>
          </a:p>
        </p:txBody>
      </p:sp>
      <p:pic>
        <p:nvPicPr>
          <p:cNvPr id="3076" name="Picture 4" descr="Illustration of a school under a microscope">
            <a:extLst>
              <a:ext uri="{FF2B5EF4-FFF2-40B4-BE49-F238E27FC236}">
                <a16:creationId xmlns:a16="http://schemas.microsoft.com/office/drawing/2014/main" id="{3FC33D05-F3C0-8686-36E8-3331D6072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81" y="2093976"/>
            <a:ext cx="4081463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996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2B82B-4E11-C3A2-EFDC-90202686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«Скепсис» </a:t>
            </a:r>
            <a:r>
              <a:rPr lang="ru-RU" dirty="0" err="1"/>
              <a:t>нейроученых</a:t>
            </a:r>
            <a:r>
              <a:rPr lang="ru-RU" dirty="0"/>
              <a:t> и педагогов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09B684-A284-39A4-50A5-41CBF226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13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2B142C-81CB-317E-FDBF-DFDE21A6DA22}"/>
              </a:ext>
            </a:extLst>
          </p:cNvPr>
          <p:cNvSpPr txBox="1"/>
          <p:nvPr/>
        </p:nvSpPr>
        <p:spPr>
          <a:xfrm>
            <a:off x="-1722940" y="557203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A1E559-DBD7-2E7D-F673-A26BD9278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673" y="1703836"/>
            <a:ext cx="4698455" cy="2391747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41F9A2E-3886-CD6D-DBC4-F9F004E95E7A}"/>
              </a:ext>
            </a:extLst>
          </p:cNvPr>
          <p:cNvGrpSpPr/>
          <p:nvPr/>
        </p:nvGrpSpPr>
        <p:grpSpPr>
          <a:xfrm>
            <a:off x="6612673" y="4154253"/>
            <a:ext cx="5420233" cy="2566474"/>
            <a:chOff x="6387437" y="4047604"/>
            <a:chExt cx="5645469" cy="267312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65C88CB-D43B-D95D-E96D-B3AAF07CD2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0797" b="48702"/>
            <a:stretch/>
          </p:blipFill>
          <p:spPr>
            <a:xfrm>
              <a:off x="6387437" y="4047604"/>
              <a:ext cx="3893986" cy="2673123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FC88DA5-33A4-C88A-A29A-717E7421DF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495" t="-1" b="76455"/>
            <a:stretch/>
          </p:blipFill>
          <p:spPr>
            <a:xfrm>
              <a:off x="10147611" y="4047604"/>
              <a:ext cx="1885295" cy="1226924"/>
            </a:xfrm>
            <a:prstGeom prst="rect">
              <a:avLst/>
            </a:prstGeom>
          </p:spPr>
        </p:pic>
      </p:grpSp>
      <p:sp>
        <p:nvSpPr>
          <p:cNvPr id="13" name="Объект 4">
            <a:extLst>
              <a:ext uri="{FF2B5EF4-FFF2-40B4-BE49-F238E27FC236}">
                <a16:creationId xmlns:a16="http://schemas.microsoft.com/office/drawing/2014/main" id="{0D5DCE9E-BB37-23D3-222A-05D3DDE1A0E7}"/>
              </a:ext>
            </a:extLst>
          </p:cNvPr>
          <p:cNvSpPr txBox="1">
            <a:spLocks/>
          </p:cNvSpPr>
          <p:nvPr/>
        </p:nvSpPr>
        <p:spPr>
          <a:xfrm>
            <a:off x="197652" y="2380958"/>
            <a:ext cx="5738915" cy="47661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sz="1800" b="1" dirty="0">
                <a:latin typeface="Calibri" panose="020F0502020204030204" pitchFamily="34" charset="0"/>
                <a:cs typeface="Calibri" panose="020F0502020204030204" pitchFamily="34" charset="0"/>
              </a:rPr>
              <a:t>Daniel T. Willingham is a professor of psychology at the University of Virginia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seem to be three times as many articles considering the promise of neuroscience being brought to bear on education questions as there are actual empirical articles on the subject</a:t>
            </a:r>
            <a:endParaRPr lang="ru-RU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800" b="1" dirty="0">
                <a:latin typeface="Calibri" panose="020F0502020204030204" pitchFamily="34" charset="0"/>
                <a:cs typeface="Calibri" panose="020F0502020204030204" pitchFamily="34" charset="0"/>
              </a:rPr>
              <a:t>Dylan </a:t>
            </a:r>
            <a:r>
              <a:rPr lang="en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Wiliam</a:t>
            </a:r>
            <a:r>
              <a:rPr lang="en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Emeritus Professor of Educational Assessment at University College London Institute of Education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anyone name one neuroscience study that provides insights into teaching that are likely to be useful before being confirmed by cognitive science?</a:t>
            </a:r>
            <a:endParaRPr lang="ru-RU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885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92B82B-4E11-C3A2-EFDC-90202686A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«Скепсис» </a:t>
            </a:r>
            <a:r>
              <a:rPr lang="ru-RU" dirty="0" err="1"/>
              <a:t>нейроученых</a:t>
            </a:r>
            <a:r>
              <a:rPr lang="ru-RU" dirty="0"/>
              <a:t> и педагогов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09B684-A284-39A4-50A5-41CBF2265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14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2B142C-81CB-317E-FDBF-DFDE21A6DA22}"/>
              </a:ext>
            </a:extLst>
          </p:cNvPr>
          <p:cNvSpPr txBox="1"/>
          <p:nvPr/>
        </p:nvSpPr>
        <p:spPr>
          <a:xfrm>
            <a:off x="-1722940" y="5572035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AE8C00B1-CBB4-0394-9D35-2A717903F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652" y="2380958"/>
            <a:ext cx="5738915" cy="4766134"/>
          </a:xfrm>
        </p:spPr>
        <p:txBody>
          <a:bodyPr>
            <a:normAutofit/>
          </a:bodyPr>
          <a:lstStyle/>
          <a:p>
            <a:r>
              <a:rPr lang="en" sz="1800" b="1" dirty="0">
                <a:latin typeface="Calibri" panose="020F0502020204030204" pitchFamily="34" charset="0"/>
                <a:cs typeface="Calibri" panose="020F0502020204030204" pitchFamily="34" charset="0"/>
              </a:rPr>
              <a:t>Daniel T. Willingham is a professor of psychology at the University of Virginia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Похоже, что статей, в которых рассматриваются перспективы применения нейронауки в вопросах образования, в три раза больше, чем реальных эмпирических статей на эту тему</a:t>
            </a:r>
          </a:p>
          <a:p>
            <a:endParaRPr lang="en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800" b="1" dirty="0">
                <a:latin typeface="Calibri" panose="020F0502020204030204" pitchFamily="34" charset="0"/>
                <a:cs typeface="Calibri" panose="020F0502020204030204" pitchFamily="34" charset="0"/>
              </a:rPr>
              <a:t>Dylan </a:t>
            </a:r>
            <a:r>
              <a:rPr lang="en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Wiliam</a:t>
            </a:r>
            <a:r>
              <a:rPr lang="en" sz="1800" b="1" dirty="0">
                <a:latin typeface="Calibri" panose="020F0502020204030204" pitchFamily="34" charset="0"/>
                <a:cs typeface="Calibri" panose="020F0502020204030204" pitchFamily="34" charset="0"/>
              </a:rPr>
              <a:t>, Emeritus Professor of Educational Assessment at University College London Institute of Education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b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Может ли кто-нибудь назвать хоть одно исследование в области нейронауки, которое дает представление о преподавании, которое может быть полезным до того, как оно будет подтверждено когнитивной наукой?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A1E559-DBD7-2E7D-F673-A26BD9278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673" y="1703836"/>
            <a:ext cx="4698455" cy="2391747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D41F9A2E-3886-CD6D-DBC4-F9F004E95E7A}"/>
              </a:ext>
            </a:extLst>
          </p:cNvPr>
          <p:cNvGrpSpPr/>
          <p:nvPr/>
        </p:nvGrpSpPr>
        <p:grpSpPr>
          <a:xfrm>
            <a:off x="6612673" y="4154253"/>
            <a:ext cx="5420233" cy="2566474"/>
            <a:chOff x="6387437" y="4047604"/>
            <a:chExt cx="5645469" cy="2673123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65C88CB-D43B-D95D-E96D-B3AAF07CD2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0797" b="48702"/>
            <a:stretch/>
          </p:blipFill>
          <p:spPr>
            <a:xfrm>
              <a:off x="6387437" y="4047604"/>
              <a:ext cx="3893986" cy="2673123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FC88DA5-33A4-C88A-A29A-717E7421DF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6495" t="-1" b="76455"/>
            <a:stretch/>
          </p:blipFill>
          <p:spPr>
            <a:xfrm>
              <a:off x="10147611" y="4047604"/>
              <a:ext cx="1885295" cy="12269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3721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AEE62-28CC-CA56-2048-D14D612D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Критика связи нейронауки и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A7EA5-8C9E-DA38-855B-1704E762F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346325"/>
            <a:ext cx="9122229" cy="4251960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Априорные аргументы против актуальности нейробиологии для образования</a:t>
            </a:r>
          </a:p>
          <a:p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Бауэрс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рассматривает образование исключительно как отношение к влиянию обучения на поведенческие результаты и не рассматривает лежащие в основе нейронные механизмы обучения как относящиеся к этому вопросу: "</a:t>
            </a:r>
            <a:r>
              <a:rPr lang="ru-RU" sz="1800" i="1" dirty="0">
                <a:latin typeface="Calibri" panose="020F0502020204030204" pitchFamily="34" charset="0"/>
                <a:cs typeface="Calibri" panose="020F0502020204030204" pitchFamily="34" charset="0"/>
              </a:rPr>
              <a:t>Я утверждаю, что нейробиология не имеет отношения к разработке и оценке преподавания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Образование рассматривается исключительно как изменение поведения и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нейропедагогика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рассматривается как излишне редукционистская дисциплина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" dirty="0">
                <a:solidFill>
                  <a:srgbClr val="FF0000"/>
                </a:solidFill>
              </a:rPr>
              <a:t>*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Bowers, J.S. (2016). The practical and principled problems with educational neuroscience. Psychological Review, 123, 600–612</a:t>
            </a:r>
            <a:r>
              <a:rPr lang="en" dirty="0"/>
              <a:t>.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D9ED23-7E7B-04C3-28EC-4A3359F3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15</a:t>
            </a:fld>
            <a:endParaRPr lang="ru-RU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D71A5438-F79C-6842-FC37-C29A9128871D}"/>
              </a:ext>
            </a:extLst>
          </p:cNvPr>
          <p:cNvCxnSpPr/>
          <p:nvPr/>
        </p:nvCxnSpPr>
        <p:spPr>
          <a:xfrm>
            <a:off x="537029" y="5370286"/>
            <a:ext cx="1077409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4135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AEE62-28CC-CA56-2048-D14D612D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Критика связи нейронауки и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A7EA5-8C9E-DA38-855B-1704E762F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46325"/>
            <a:ext cx="9441543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Критика текущей практической деятельности в этой области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первоначальных исследований в этой области сосредоточены на понимании того, почему методы обучения, которые работают, работают, но есть ожидания, что нейробиология должна быстро дать революционные методы обучения большого эффекта </a:t>
            </a: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Методы, необходимые для сбора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нейронаучных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данных, такие как визуализация мозга, требуют контролируемых экспериментальных ситуаций. Они далеки от контекста натуралистического поведения в классе и, следовательно, сомнительно обоснованы. Отсюда недостаток эмпирических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даннных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Данные нейробиологии могут быть сложными и трудно интерпретируемыми.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D9ED23-7E7B-04C3-28EC-4A3359F3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4428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37915B4-7C6B-8420-D1CC-191250477F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084209"/>
              </p:ext>
            </p:extLst>
          </p:nvPr>
        </p:nvGraphicFramePr>
        <p:xfrm>
          <a:off x="401403" y="2178534"/>
          <a:ext cx="10024353" cy="4459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67FB14-07B1-E599-E0BC-602CCB3C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направления современные исследований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1841C6-F33F-D81E-291F-7D588FCA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17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32103E-4DFB-43A0-1D65-0FBEBB936FAB}"/>
              </a:ext>
            </a:extLst>
          </p:cNvPr>
          <p:cNvSpPr txBox="1"/>
          <p:nvPr/>
        </p:nvSpPr>
        <p:spPr>
          <a:xfrm>
            <a:off x="7625951" y="2134729"/>
            <a:ext cx="4325257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Источники</a:t>
            </a:r>
            <a:r>
              <a:rPr lang="en" sz="1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" sz="1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Cognitive Development, Brain and Cognition, Computers &amp; Education, Computers in Human Behavior, Developmental Cognitive Neuroscience, </a:t>
            </a:r>
            <a:r>
              <a:rPr lang="en" sz="1400" i="1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Heliyon</a:t>
            </a:r>
            <a:r>
              <a:rPr lang="en" sz="1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International Journal of Psychophysiology, Journal of Sport and Health Science, Trends in Neuroscience and Education. </a:t>
            </a:r>
            <a:endParaRPr lang="ru-RU" sz="1400" i="1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Ключевые слова</a:t>
            </a:r>
            <a:r>
              <a:rPr lang="en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" sz="1400" i="1" dirty="0">
                <a:latin typeface="Calibri" panose="020F0502020204030204" pitchFamily="34" charset="0"/>
                <a:cs typeface="Calibri" panose="020F0502020204030204" pitchFamily="34" charset="0"/>
              </a:rPr>
              <a:t>brain–computer interface (BCI), electroencephalography (EEG), functional near-infrared spectroscopy (</a:t>
            </a:r>
            <a:r>
              <a:rPr lang="en" sz="1400" i="1" dirty="0" err="1">
                <a:latin typeface="Calibri" panose="020F0502020204030204" pitchFamily="34" charset="0"/>
                <a:cs typeface="Calibri" panose="020F0502020204030204" pitchFamily="34" charset="0"/>
              </a:rPr>
              <a:t>fNIRS</a:t>
            </a:r>
            <a:r>
              <a:rPr lang="en" sz="1400" i="1" dirty="0">
                <a:latin typeface="Calibri" panose="020F0502020204030204" pitchFamily="34" charset="0"/>
                <a:cs typeface="Calibri" panose="020F0502020204030204" pitchFamily="34" charset="0"/>
              </a:rPr>
              <a:t>), functional magnetic resonance imaging (fMRI), magnetoencephalography (MEG), school, child, children, education, training, learning. </a:t>
            </a:r>
          </a:p>
          <a:p>
            <a:endParaRPr lang="en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750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AEE62-28CC-CA56-2048-D14D612D2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Критика связи нейронауки и образования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5A7EA5-8C9E-DA38-855B-1704E762F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346325"/>
            <a:ext cx="100584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1800" b="1" dirty="0" err="1">
                <a:latin typeface="Calibri" panose="020F0502020204030204" pitchFamily="34" charset="0"/>
                <a:cs typeface="Calibri" panose="020F0502020204030204" pitchFamily="34" charset="0"/>
              </a:rPr>
              <a:t>омнения</a:t>
            </a:r>
            <a:r>
              <a:rPr lang="ru-RU" sz="1800" b="1" dirty="0">
                <a:latin typeface="Calibri" panose="020F0502020204030204" pitchFamily="34" charset="0"/>
                <a:cs typeface="Calibri" panose="020F0502020204030204" pitchFamily="34" charset="0"/>
              </a:rPr>
              <a:t> в жизнеспособности нейробиологических методов диагностики расстройств или прогнозирования индивидуальных различий.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ru-RU" sz="1800" dirty="0">
                <a:solidFill>
                  <a:srgbClr val="1C1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800" b="0" i="0" u="none" strike="noStrike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редлагаемое использование данных нейробиологии для прогнозирования результатов развития, таких как дислексия или аутизм, например, с использованием функциональной визуализации мозга или генетики</a:t>
            </a:r>
          </a:p>
          <a:p>
            <a:r>
              <a:rPr lang="ru-RU" sz="1800" b="0" i="0" u="none" strike="noStrike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Методы </a:t>
            </a:r>
            <a:r>
              <a:rPr lang="ru-RU" sz="1800" b="0" i="0" u="none" strike="noStrike" dirty="0" err="1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нейровизуализации</a:t>
            </a:r>
            <a:r>
              <a:rPr lang="ru-RU" sz="1800" b="0" i="0" u="none" strike="noStrike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могут различать различные основные причины одного и того же поведения, они могут выявить процессы, не очевидные из поведения (например, ингибирование нерелевантных к задачам ответов), и при сборе на ранней стадии они могут иметь предсказательную силу.</a:t>
            </a:r>
          </a:p>
          <a:p>
            <a:r>
              <a:rPr lang="ru-RU" sz="1800" b="0" i="0" u="none" strike="noStrike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Нейробиологические методы в настоящее время обладают низкой  специфичностью или чувствительностью для скрининга, их стоимость слишком высока и удобство их применения намного намного ниже более простых поведенческих методов 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D9ED23-7E7B-04C3-28EC-4A3359F36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698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F1506-4AD2-A6E2-8BA4-D7B40C28F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Перспективы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EAB532-80DD-57E8-FD21-E90D444B5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752" y="2322576"/>
            <a:ext cx="9438495" cy="405079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 настоящее время больше работ о потенциале нейронауки в образовании, чем об результатах. </a:t>
            </a: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Понимание мозговых механизмов обучения может помочь в преподавании в школах. Несоответствие объясняется тем, что фундаментальная наука трудна, учитывая множество систем обучения в мозге и факторы, влияющие на их работу, и потому что ее трудно «перенести в класс».</a:t>
            </a: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«Трансляционная образовательная наука, базирующаяся на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нейронаучных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достижениях» может быть похожа на трансляционную доказательную медицину</a:t>
            </a:r>
            <a:b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E25D82-543B-5222-2DB1-BD99001DF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891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D014C-6E7E-36C1-A584-784733295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Содержание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3EBAB0-CB6C-6373-1EDA-494D7ADBA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221992"/>
            <a:ext cx="3915881" cy="405079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Нейронаука в образовании</a:t>
            </a: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Почему необходимо привлекать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нейронаучные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концепции в педагогику и образование?</a:t>
            </a: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Основные направления исследований в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нейрообразовании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Перспективы нового направления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B2FF91-DFDC-62F8-1573-01AC81B5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2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755E7D0-B94B-047B-94A3-F4CD80C13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469" y="1748774"/>
            <a:ext cx="3743960" cy="473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768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1295A-B347-93A6-FC06-24DB7E11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Измерение когнитивных способностей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89DF7E-2896-4F19-5691-1EFF97F87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792" y="4970223"/>
            <a:ext cx="5855208" cy="4050792"/>
          </a:xfrm>
        </p:spPr>
        <p:txBody>
          <a:bodyPr>
            <a:norm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Изучены эпизодическая память (ЭП), внимание и особенности нейрофизиологических функций детей.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Теменные изменения на ЭЭГ при решении задачи и внимание связаны с производительностью ЭП.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Теменная ЭЭГ может дать критическую информацию об ЭП в среднем детском возрасте.</a:t>
            </a:r>
          </a:p>
          <a:p>
            <a:endParaRPr lang="ru-RU" sz="1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386FC1-62A2-BA92-086F-74DD8F66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20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D6098D-EC0D-0932-3035-89B0AE6AF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92" y="1918716"/>
            <a:ext cx="5931808" cy="30515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768C36-71A2-3586-6415-C3763DC43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931319"/>
            <a:ext cx="5931809" cy="3041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976601-F0FC-82E8-CD5D-432FE5AC55DE}"/>
              </a:ext>
            </a:extLst>
          </p:cNvPr>
          <p:cNvSpPr txBox="1"/>
          <p:nvPr/>
        </p:nvSpPr>
        <p:spPr>
          <a:xfrm>
            <a:off x="6172600" y="4970222"/>
            <a:ext cx="6096000" cy="2838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>
              <a:lnSpc>
                <a:spcPct val="90000"/>
              </a:lnSpc>
              <a:spcBef>
                <a:spcPts val="1200"/>
              </a:spcBef>
              <a:buClr>
                <a:schemeClr val="accent2"/>
              </a:buClr>
              <a:buSzPct val="85000"/>
              <a:buFont typeface="Wingdings" pitchFamily="2" charset="2"/>
              <a:buChar char="§"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indent="-18288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</a:lvl2pPr>
            <a:lvl3pPr marL="731520" indent="-18288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2"/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r>
              <a:rPr lang="ru-RU" dirty="0"/>
              <a:t>Рабочая память и задачи подвижного интеллекта активируют фронтально-теменную кору головного мозга.</a:t>
            </a:r>
            <a:endParaRPr lang="en-US" dirty="0"/>
          </a:p>
          <a:p>
            <a:r>
              <a:rPr lang="ru-RU" dirty="0"/>
              <a:t>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обно-теменная активация не ограничивается этими когнитивными задачами</a:t>
            </a:r>
            <a:endParaRPr lang="ru-RU" dirty="0"/>
          </a:p>
          <a:p>
            <a:r>
              <a:rPr lang="ru-RU" dirty="0"/>
              <a:t>Лобно-теменная активация может представлять собой целенаправленное поведение в более общем виде.</a:t>
            </a:r>
          </a:p>
        </p:txBody>
      </p:sp>
    </p:spTree>
    <p:extLst>
      <p:ext uri="{BB962C8B-B14F-4D97-AF65-F5344CB8AC3E}">
        <p14:creationId xmlns:p14="http://schemas.microsoft.com/office/powerpoint/2010/main" val="4108258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1295A-B347-93A6-FC06-24DB7E11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Влияние различных факторов на показатели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89DF7E-2896-4F19-5691-1EFF97F87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8066" y="1618363"/>
            <a:ext cx="3595334" cy="4050792"/>
          </a:xfrm>
        </p:spPr>
        <p:txBody>
          <a:bodyPr>
            <a:normAutofit/>
          </a:bodyPr>
          <a:lstStyle/>
          <a:p>
            <a:r>
              <a:rPr lang="ru-RU" sz="1600" dirty="0"/>
              <a:t>У детей из семей с низким и высоким уровнем дохода наблюдаются различия в состоянии покоя на ЭЭГ.</a:t>
            </a:r>
          </a:p>
          <a:p>
            <a:r>
              <a:rPr lang="ru-RU" sz="1600" dirty="0"/>
              <a:t>У детей из малообеспеченных семей проявляется большая тета- и меньшая альфа-активность.</a:t>
            </a:r>
          </a:p>
          <a:p>
            <a:r>
              <a:rPr lang="ru-RU" sz="1600" dirty="0"/>
              <a:t>Состояние покоя тета-ритма коррелирует с рабочей памятью.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4386FC1-62A2-BA92-086F-74DD8F669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21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1C649F-CE6C-5B97-ABC4-440F1CAF8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93976"/>
            <a:ext cx="6647749" cy="28275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DFEBA92-2DF2-5842-6E80-7D314A7137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4368450"/>
            <a:ext cx="7924800" cy="24344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9E3B2C-CCD3-6F5A-6D05-852827FE1CE2}"/>
              </a:ext>
            </a:extLst>
          </p:cNvPr>
          <p:cNvSpPr txBox="1"/>
          <p:nvPr/>
        </p:nvSpPr>
        <p:spPr>
          <a:xfrm>
            <a:off x="14514" y="5725668"/>
            <a:ext cx="304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children from low-income homes and 45 age- and gender-matched children from higher-income homes. EEG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723765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2CB0EF-DFEA-5D5E-B49C-F1230CF3D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Возрастные изменения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A8EF2F-C2AA-4054-8A21-A501F568F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6505" y="2030303"/>
            <a:ext cx="5366657" cy="4050792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ложная когнитивная задача одновременно задействовала несколько когнитивных процессов и систем: визуальный поиск, рабочую память и ментальную арифметику</a:t>
            </a:r>
          </a:p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У детей анализ ЭЭГ выявил высокую мощность теменного альфа-диапазона в конце задания. Это указывает на переход от процедурной стратегии к менее требовательному извлечению фактов</a:t>
            </a:r>
          </a:p>
          <a:p>
            <a:r>
              <a:rPr lang="ru-RU" sz="1400" dirty="0">
                <a:latin typeface="Calibri" panose="020F0502020204030204" pitchFamily="34" charset="0"/>
                <a:cs typeface="Calibri" panose="020F0502020204030204" pitchFamily="34" charset="0"/>
              </a:rPr>
              <a:t>У взрослых мощность лобного бета-диапазона увеличивалась в конце задания. Это отражает усиление опоры на нисходящие механизмы, когнитивный контроль или модуляцию внимания, а не изменение арифметической стратегии.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55E2FF-93F6-A580-22E1-B07DC3449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22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AC89BF-6F5B-6981-E788-259CBC877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686" y="1677044"/>
            <a:ext cx="5366657" cy="295527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72828BE-875C-67EF-3295-A31C6EF1D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86" y="5010150"/>
            <a:ext cx="1714500" cy="1847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6117E52-0C25-7958-4B57-7D487375EE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317" y="5180956"/>
            <a:ext cx="2970893" cy="1579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023FFE-F6B8-EFC2-9A6D-58F4C6599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4239" y="5015693"/>
            <a:ext cx="5584371" cy="170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2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66245-1C83-C595-2E9A-9BE5F0799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Нейронаука в образовании (</a:t>
            </a:r>
            <a:r>
              <a:rPr lang="en-US" dirty="0"/>
              <a:t>educational neuroscience</a:t>
            </a:r>
            <a:r>
              <a:rPr lang="ru-RU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840110-0FBC-C8AC-F02D-D67C239B5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221991"/>
            <a:ext cx="10058400" cy="4415917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Междисциплинарная область исследований, которая стремится перевести результаты исследований нейронных механизмов обучения в образовательную практику и политику. </a:t>
            </a: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Существуют аналогичные области, которые стремятся перевести результаты </a:t>
            </a:r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нейронаучных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исследований в право</a:t>
            </a: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экономику</a:t>
            </a: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и социальную политику</a:t>
            </a:r>
            <a:r>
              <a:rPr lang="ru-RU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опираясь на исследования в области поведенческой регуляции, принятия решений, вознаграждения, эмпатии и морального мышления.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Нейропедагогика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также является фундаментальной наукой, которая изучает, как образование изменяет мозг, и каковы механизмы, которые приводят к изменению поведения (или отсутствию такового) посредством образования.</a:t>
            </a: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" sz="1600" b="0" i="1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Brain Waves Module 4: Neuroscience and the law</a:t>
            </a:r>
            <a:r>
              <a:rPr lang="en" sz="16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. London: Royal Society</a:t>
            </a:r>
            <a:r>
              <a:rPr lang="ru-RU" sz="1600" dirty="0">
                <a:solidFill>
                  <a:srgbClr val="1C1D1E"/>
                </a:solidFill>
                <a:latin typeface="Open Sans" panose="020B0606030504020204" pitchFamily="34" charset="0"/>
              </a:rPr>
              <a:t>,</a:t>
            </a:r>
            <a:r>
              <a:rPr lang="ru-RU" sz="16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2011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</a:t>
            </a:r>
            <a:r>
              <a:rPr lang="en" sz="1600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Glimcher</a:t>
            </a:r>
            <a:r>
              <a:rPr lang="en" sz="16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P.W., &amp; Fehr, E. </a:t>
            </a:r>
            <a:r>
              <a:rPr lang="en" sz="1600" b="0" i="1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Neuroeconomics: Decision making and the brain</a:t>
            </a:r>
            <a:r>
              <a:rPr lang="en" sz="16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 (2nd </a:t>
            </a:r>
            <a:r>
              <a:rPr lang="en" sz="1600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edn</a:t>
            </a:r>
            <a:r>
              <a:rPr lang="en" sz="16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). London: Elsevier</a:t>
            </a:r>
            <a:r>
              <a:rPr lang="ru-RU" sz="1600" dirty="0">
                <a:solidFill>
                  <a:srgbClr val="1C1D1E"/>
                </a:solidFill>
                <a:latin typeface="Open Sans" panose="020B0606030504020204" pitchFamily="34" charset="0"/>
              </a:rPr>
              <a:t>,</a:t>
            </a:r>
            <a:r>
              <a:rPr lang="ru-RU" sz="16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2013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*** </a:t>
            </a:r>
            <a:r>
              <a:rPr lang="en" sz="1600" b="0" i="1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Brain Waves Module 1: Neuroscience, society and policy</a:t>
            </a:r>
            <a:r>
              <a:rPr lang="en" sz="16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. London: Royal Society</a:t>
            </a:r>
            <a:r>
              <a:rPr lang="ru-RU" sz="1600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, 2011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ECBDBF-8754-78DA-0A7C-240EFD91C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3</a:t>
            </a:fld>
            <a:endParaRPr lang="ru-RU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4FCC138-7B1B-CBD1-310E-C5BFA81BB6F3}"/>
              </a:ext>
            </a:extLst>
          </p:cNvPr>
          <p:cNvCxnSpPr/>
          <p:nvPr/>
        </p:nvCxnSpPr>
        <p:spPr>
          <a:xfrm>
            <a:off x="537029" y="5196114"/>
            <a:ext cx="10774099" cy="0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839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41385-59BC-D49C-BDB0-99B94C2CE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Развитие направления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DB0CA4-D471-EDF9-1CA0-A7A4B0DE91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556" y="2426205"/>
            <a:ext cx="427718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Новые сообщества и группы: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2004: 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International Mind, Brain and Education Society (IMBES;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www.imbes.org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2009: </a:t>
            </a:r>
            <a:r>
              <a:rPr lang="en" sz="1800" dirty="0">
                <a:latin typeface="Calibri" panose="020F0502020204030204" pitchFamily="34" charset="0"/>
                <a:cs typeface="Calibri" panose="020F0502020204030204" pitchFamily="34" charset="0"/>
              </a:rPr>
              <a:t>the European Association for Research on Learning and Instruction (EARLI) founded a Special Interest Group called ‘Neuroscience and Education’ </a:t>
            </a: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BD1A16-E6BA-9D37-A8F6-54BC1A586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4</a:t>
            </a:fld>
            <a:endParaRPr lang="ru-RU"/>
          </a:p>
        </p:txBody>
      </p:sp>
      <p:pic>
        <p:nvPicPr>
          <p:cNvPr id="5" name="Picture 2" descr="Trends in Neuroscience and Education | Journal | ScienceDirect.com by  Elsevier">
            <a:extLst>
              <a:ext uri="{FF2B5EF4-FFF2-40B4-BE49-F238E27FC236}">
                <a16:creationId xmlns:a16="http://schemas.microsoft.com/office/drawing/2014/main" id="{B49A3C4F-6F26-2C82-0FB6-F1A6D472D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735" y="2808793"/>
            <a:ext cx="1854364" cy="2472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ind, Brain, and Education - Wiley Online Library">
            <a:extLst>
              <a:ext uri="{FF2B5EF4-FFF2-40B4-BE49-F238E27FC236}">
                <a16:creationId xmlns:a16="http://schemas.microsoft.com/office/drawing/2014/main" id="{0CB4BB06-A8F9-5367-81CA-BB11AEB58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440" y="3293297"/>
            <a:ext cx="1885632" cy="2472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ducational Neuroscience: SAGE Journals">
            <a:extLst>
              <a:ext uri="{FF2B5EF4-FFF2-40B4-BE49-F238E27FC236}">
                <a16:creationId xmlns:a16="http://schemas.microsoft.com/office/drawing/2014/main" id="{9BE7F6A9-2604-0BE8-96AD-C5E22E16F8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1235" y="4276278"/>
            <a:ext cx="1910180" cy="247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D6C05D-46BE-4FA6-4751-BF4F677CE2D0}"/>
              </a:ext>
            </a:extLst>
          </p:cNvPr>
          <p:cNvSpPr txBox="1"/>
          <p:nvPr/>
        </p:nvSpPr>
        <p:spPr>
          <a:xfrm>
            <a:off x="5853304" y="2426205"/>
            <a:ext cx="60979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Новые научные журналы: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BEF100-244E-6FBC-8F14-47F2BCA1B45D}"/>
              </a:ext>
            </a:extLst>
          </p:cNvPr>
          <p:cNvSpPr txBox="1"/>
          <p:nvPr/>
        </p:nvSpPr>
        <p:spPr>
          <a:xfrm>
            <a:off x="885372" y="1893524"/>
            <a:ext cx="109620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600" b="1" i="0" u="none" strike="noStrike" dirty="0">
                <a:solidFill>
                  <a:srgbClr val="1C1D1E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Thorndike, E.L. (1926). Educational psychology. Volume 1: The original nature of man. PhD thesis, Teachers College, New York.</a:t>
            </a:r>
            <a:endParaRPr lang="ru-RU"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199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26FF2-8CC5-531B-0483-BEC1E3A7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психологии недостаточно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52FA6-9013-3100-3122-5641CE1FF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078" y="2403512"/>
            <a:ext cx="10058400" cy="4050792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Психологическая теория выведена из скрытых причинно-следственных механизмов для объяснения и прогнозирования наблюдаемого поведения.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Психология изучает поведение, в то время как нейронаука</a:t>
            </a:r>
            <a:r>
              <a:rPr lang="en-U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ru-RU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нейробиология - это изучение механизмов мозга, лежащих в основе поведения.  </a:t>
            </a:r>
            <a:endParaRPr lang="en-US" sz="1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Например, психология предполагает такие механизмы, как "рабочая память" и "внимание", которые затем наделяются определенными свойствами: рабочая память имеет "ограниченную емкость"; внимание работает как "прожектор" или обеспечивает "узкое место" в восприятии. </a:t>
            </a: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Риск чистого психологического подхода заключается в том, что он может привести к ошибочным педагогическим теориям, основанным на предполагаемых причинно-следственных механизмах, которые не могут быть реализованы мозгом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8C14FD-DA83-B932-56E5-4778568C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5068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26FF2-8CC5-531B-0483-BEC1E3A71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психологии недостаточно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52FA6-9013-3100-3122-5641CE1FF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10382454" cy="42519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Примеры  вопросов, связанных с образованием, которые указывают на особые свойства обучения: </a:t>
            </a:r>
          </a:p>
          <a:p>
            <a:r>
              <a:rPr lang="ru-RU" dirty="0">
                <a:solidFill>
                  <a:srgbClr val="0070C0"/>
                </a:solidFill>
              </a:rPr>
              <a:t>Почему я могу забыть, какая столица Гватемалы, но не могу забыть, что боюсь змей? </a:t>
            </a:r>
          </a:p>
          <a:p>
            <a:r>
              <a:rPr lang="ru-RU" dirty="0">
                <a:solidFill>
                  <a:srgbClr val="0070C0"/>
                </a:solidFill>
              </a:rPr>
              <a:t>Почему я обнаруживаю, что лучше усваиваю материал после хорошего сна? </a:t>
            </a:r>
          </a:p>
          <a:p>
            <a:r>
              <a:rPr lang="ru-RU" dirty="0">
                <a:solidFill>
                  <a:srgbClr val="0070C0"/>
                </a:solidFill>
              </a:rPr>
              <a:t>Почему, когда я нахожусь в стрессовом состоянии на экзамене, у меня ничего не получается? </a:t>
            </a:r>
          </a:p>
          <a:p>
            <a:r>
              <a:rPr lang="ru-RU" dirty="0">
                <a:solidFill>
                  <a:srgbClr val="0070C0"/>
                </a:solidFill>
              </a:rPr>
              <a:t>Я получаю 7/10 на экзамене - почему я в восторге, если ожидал получить 5, и деморализован, если ожидал получить 9? </a:t>
            </a:r>
          </a:p>
          <a:p>
            <a:r>
              <a:rPr lang="ru-RU" dirty="0">
                <a:solidFill>
                  <a:srgbClr val="0070C0"/>
                </a:solidFill>
              </a:rPr>
              <a:t>Почему в 5 лет мне гораздо легче выучить новый язык, чем в 50?</a:t>
            </a:r>
          </a:p>
          <a:p>
            <a:r>
              <a:rPr lang="ru-RU" dirty="0">
                <a:solidFill>
                  <a:srgbClr val="0070C0"/>
                </a:solidFill>
              </a:rPr>
              <a:t>…..</a:t>
            </a:r>
            <a:endParaRPr lang="ru-RU" dirty="0"/>
          </a:p>
          <a:p>
            <a:pPr marL="0" indent="0">
              <a:buNone/>
            </a:pPr>
            <a:r>
              <a:rPr lang="ru-RU" sz="1900" dirty="0">
                <a:latin typeface="Calibri" panose="020F0502020204030204" pitchFamily="34" charset="0"/>
                <a:cs typeface="Calibri" panose="020F0502020204030204" pitchFamily="34" charset="0"/>
              </a:rPr>
              <a:t>Ответы на вышеперечисленные вопросы, связанные с образованием, лежат не в психологии, а в особенностях работы человеческого мозга, обусловленных его особым биологическим и эволюционным происхождением.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8C14FD-DA83-B932-56E5-4778568CC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06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829DE5-16AE-906C-AF1D-C13384E14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Почему психологии недостаточно</a:t>
            </a:r>
            <a:r>
              <a:rPr lang="en-US" dirty="0"/>
              <a:t>?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1B3AFE-3CD7-E002-7748-EFB972E31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Психология не уделяет достаточного внимания  нейробиологическим результатам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в области обучения:</a:t>
            </a: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сложность «трансфера» навыков: механизмы, используемые мозгом, менее общие, чем предполагает текущая когнитивная теория, мозг использует конкретные схемы для конкретных навыков</a:t>
            </a: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поведенческие реакции, которые нельзя предсказать, исходя из психологических теорий: например, почему способность учиться меняется с возрастом или почему забывание происходит определенным образом для конкретных знаний?</a:t>
            </a:r>
          </a:p>
          <a:p>
            <a:r>
              <a:rPr lang="ru-RU" sz="1800" dirty="0">
                <a:latin typeface="Calibri" panose="020F0502020204030204" pitchFamily="34" charset="0"/>
                <a:cs typeface="Calibri" panose="020F0502020204030204" pitchFamily="34" charset="0"/>
              </a:rPr>
              <a:t>роль сна в обучении или влияние медитации на поведенческую регуляцию: ограничение времени сна подростков 6 часами оказывает заметное влияние на когнитивные показатели (внимание, рабочая память); медитация не только снижает стресс, но улучшает навыки исполнительных функций и регуляцию эмоций, помогая детям активно направлять свое собственное внимание</a:t>
            </a:r>
          </a:p>
          <a:p>
            <a:pPr marL="0" indent="0">
              <a:buNone/>
            </a:pPr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34CA903-3F4B-3FD0-1544-535F61DF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532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FBD67-753A-3BFC-A64D-9C8C6D2B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Пути от нейронауки к образованию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C955C7-AC1E-D0EA-595B-60A3278E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8</a:t>
            </a:fld>
            <a:endParaRPr lang="ru-RU"/>
          </a:p>
        </p:txBody>
      </p:sp>
      <p:pic>
        <p:nvPicPr>
          <p:cNvPr id="5122" name="Picture 2" descr="Психология в картинках - Психология жизни">
            <a:extLst>
              <a:ext uri="{FF2B5EF4-FFF2-40B4-BE49-F238E27FC236}">
                <a16:creationId xmlns:a16="http://schemas.microsoft.com/office/drawing/2014/main" id="{5541633A-336E-7B17-BFC7-25E1FC0EA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78" y="4401704"/>
            <a:ext cx="2857655" cy="19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A2AE0-5672-D7AF-907D-B1C9376A032B}"/>
              </a:ext>
            </a:extLst>
          </p:cNvPr>
          <p:cNvSpPr txBox="1"/>
          <p:nvPr/>
        </p:nvSpPr>
        <p:spPr>
          <a:xfrm>
            <a:off x="5386639" y="6345936"/>
            <a:ext cx="141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Психология</a:t>
            </a:r>
          </a:p>
        </p:txBody>
      </p:sp>
      <p:pic>
        <p:nvPicPr>
          <p:cNvPr id="5124" name="Picture 4" descr="Нейробиология бесплатно иконка">
            <a:extLst>
              <a:ext uri="{FF2B5EF4-FFF2-40B4-BE49-F238E27FC236}">
                <a16:creationId xmlns:a16="http://schemas.microsoft.com/office/drawing/2014/main" id="{7B59B717-50E6-9AF8-5A09-207C31D34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66" y="2093975"/>
            <a:ext cx="2330605" cy="23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7019AD-FE1D-234D-9345-12A45B4A0005}"/>
              </a:ext>
            </a:extLst>
          </p:cNvPr>
          <p:cNvSpPr txBox="1"/>
          <p:nvPr/>
        </p:nvSpPr>
        <p:spPr>
          <a:xfrm>
            <a:off x="1516566" y="4346300"/>
            <a:ext cx="1837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Нейронаука</a:t>
            </a:r>
          </a:p>
          <a:p>
            <a:r>
              <a:rPr lang="ru-RU" dirty="0"/>
              <a:t>Нейробиология</a:t>
            </a:r>
          </a:p>
        </p:txBody>
      </p:sp>
      <p:pic>
        <p:nvPicPr>
          <p:cNvPr id="5126" name="Picture 6" descr="Education | Oliver Wyman">
            <a:extLst>
              <a:ext uri="{FF2B5EF4-FFF2-40B4-BE49-F238E27FC236}">
                <a16:creationId xmlns:a16="http://schemas.microsoft.com/office/drawing/2014/main" id="{A8E955F8-2D0F-6CC6-7270-C2FCD2B0E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3" t="13036" r="26690" b="11840"/>
          <a:stretch/>
        </p:blipFill>
        <p:spPr bwMode="auto">
          <a:xfrm>
            <a:off x="8096455" y="2279848"/>
            <a:ext cx="2387629" cy="22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023E88-48B9-F99B-647A-EB5250D480AC}"/>
              </a:ext>
            </a:extLst>
          </p:cNvPr>
          <p:cNvSpPr txBox="1"/>
          <p:nvPr/>
        </p:nvSpPr>
        <p:spPr>
          <a:xfrm>
            <a:off x="8613344" y="4669465"/>
            <a:ext cx="154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Образование</a:t>
            </a:r>
          </a:p>
        </p:txBody>
      </p:sp>
      <p:cxnSp>
        <p:nvCxnSpPr>
          <p:cNvPr id="27" name="Скругленная соединительная линия 26">
            <a:extLst>
              <a:ext uri="{FF2B5EF4-FFF2-40B4-BE49-F238E27FC236}">
                <a16:creationId xmlns:a16="http://schemas.microsoft.com/office/drawing/2014/main" id="{37519787-3E58-CB6E-9161-1B0B0E01FD51}"/>
              </a:ext>
            </a:extLst>
          </p:cNvPr>
          <p:cNvCxnSpPr>
            <a:stCxn id="6" idx="2"/>
            <a:endCxn id="7" idx="2"/>
          </p:cNvCxnSpPr>
          <p:nvPr/>
        </p:nvCxnSpPr>
        <p:spPr>
          <a:xfrm rot="16200000" flipH="1">
            <a:off x="5887680" y="1540197"/>
            <a:ext cx="46166" cy="6951033"/>
          </a:xfrm>
          <a:prstGeom prst="curvedConnector3">
            <a:avLst>
              <a:gd name="adj1" fmla="val 2041379"/>
            </a:avLst>
          </a:prstGeom>
          <a:ln w="698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E0B3A5D-F3C0-BB62-A12C-126F7351F60F}"/>
              </a:ext>
            </a:extLst>
          </p:cNvPr>
          <p:cNvSpPr txBox="1"/>
          <p:nvPr/>
        </p:nvSpPr>
        <p:spPr>
          <a:xfrm>
            <a:off x="0" y="5613376"/>
            <a:ext cx="4194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доказательства из нейробиологии используются  для изменения психологической теории и подсказывают пути изменения образовательного процесса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61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FBD67-753A-3BFC-A64D-9C8C6D2B5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Пути от нейронауки к образованию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0C955C7-AC1E-D0EA-595B-60A3278E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EA1F00-BB6E-9B42-8C3D-C2CEDEEBEA7E}" type="slidenum">
              <a:rPr lang="ru-RU" smtClean="0"/>
              <a:t>9</a:t>
            </a:fld>
            <a:endParaRPr lang="ru-RU"/>
          </a:p>
        </p:txBody>
      </p:sp>
      <p:pic>
        <p:nvPicPr>
          <p:cNvPr id="5122" name="Picture 2" descr="Психология в картинках - Психология жизни">
            <a:extLst>
              <a:ext uri="{FF2B5EF4-FFF2-40B4-BE49-F238E27FC236}">
                <a16:creationId xmlns:a16="http://schemas.microsoft.com/office/drawing/2014/main" id="{5541633A-336E-7B17-BFC7-25E1FC0EA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78" y="4401704"/>
            <a:ext cx="2857655" cy="190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2A2AE0-5672-D7AF-907D-B1C9376A032B}"/>
              </a:ext>
            </a:extLst>
          </p:cNvPr>
          <p:cNvSpPr txBox="1"/>
          <p:nvPr/>
        </p:nvSpPr>
        <p:spPr>
          <a:xfrm>
            <a:off x="5386639" y="6345936"/>
            <a:ext cx="1418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Психология</a:t>
            </a:r>
          </a:p>
        </p:txBody>
      </p:sp>
      <p:pic>
        <p:nvPicPr>
          <p:cNvPr id="5124" name="Picture 4" descr="Нейробиология бесплатно иконка">
            <a:extLst>
              <a:ext uri="{FF2B5EF4-FFF2-40B4-BE49-F238E27FC236}">
                <a16:creationId xmlns:a16="http://schemas.microsoft.com/office/drawing/2014/main" id="{7B59B717-50E6-9AF8-5A09-207C31D34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566" y="2093975"/>
            <a:ext cx="2330605" cy="233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07019AD-FE1D-234D-9345-12A45B4A0005}"/>
              </a:ext>
            </a:extLst>
          </p:cNvPr>
          <p:cNvSpPr txBox="1"/>
          <p:nvPr/>
        </p:nvSpPr>
        <p:spPr>
          <a:xfrm>
            <a:off x="1516566" y="4346300"/>
            <a:ext cx="1837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Нейронаука</a:t>
            </a:r>
          </a:p>
          <a:p>
            <a:r>
              <a:rPr lang="ru-RU" dirty="0"/>
              <a:t>Нейробиология</a:t>
            </a:r>
          </a:p>
        </p:txBody>
      </p:sp>
      <p:pic>
        <p:nvPicPr>
          <p:cNvPr id="5126" name="Picture 6" descr="Education | Oliver Wyman">
            <a:extLst>
              <a:ext uri="{FF2B5EF4-FFF2-40B4-BE49-F238E27FC236}">
                <a16:creationId xmlns:a16="http://schemas.microsoft.com/office/drawing/2014/main" id="{A8E955F8-2D0F-6CC6-7270-C2FCD2B0E6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13" t="13036" r="26690" b="11840"/>
          <a:stretch/>
        </p:blipFill>
        <p:spPr bwMode="auto">
          <a:xfrm>
            <a:off x="8096455" y="2279848"/>
            <a:ext cx="2387629" cy="229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F023E88-48B9-F99B-647A-EB5250D480AC}"/>
              </a:ext>
            </a:extLst>
          </p:cNvPr>
          <p:cNvSpPr txBox="1"/>
          <p:nvPr/>
        </p:nvSpPr>
        <p:spPr>
          <a:xfrm>
            <a:off x="8613344" y="4669465"/>
            <a:ext cx="1545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Образование</a:t>
            </a: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4FD87DA5-9664-9300-C978-699F4E689ADA}"/>
              </a:ext>
            </a:extLst>
          </p:cNvPr>
          <p:cNvCxnSpPr/>
          <p:nvPr/>
        </p:nvCxnSpPr>
        <p:spPr>
          <a:xfrm>
            <a:off x="4315290" y="3259277"/>
            <a:ext cx="3323064" cy="0"/>
          </a:xfrm>
          <a:prstGeom prst="straightConnector1">
            <a:avLst/>
          </a:prstGeom>
          <a:ln w="69850">
            <a:solidFill>
              <a:srgbClr val="0070C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8DD0B87-7A89-0AF6-58E8-2164325CF33A}"/>
              </a:ext>
            </a:extLst>
          </p:cNvPr>
          <p:cNvSpPr txBox="1"/>
          <p:nvPr/>
        </p:nvSpPr>
        <p:spPr>
          <a:xfrm>
            <a:off x="4063486" y="1996790"/>
            <a:ext cx="418998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Метаболически</a:t>
            </a:r>
            <a:r>
              <a:rPr lang="ru-RU" sz="1400" dirty="0">
                <a:solidFill>
                  <a:srgbClr val="0070C0"/>
                </a:solidFill>
                <a:latin typeface="Open Sans" panose="020B0606030504020204" pitchFamily="34" charset="0"/>
              </a:rPr>
              <a:t>е</a:t>
            </a:r>
            <a:r>
              <a:rPr lang="ru-RU" sz="1400" b="0" i="0" u="none" strike="noStrike" dirty="0">
                <a:solidFill>
                  <a:srgbClr val="0070C0"/>
                </a:solidFill>
                <a:effectLst/>
                <a:latin typeface="Open Sans" panose="020B0606030504020204" pitchFamily="34" charset="0"/>
              </a:rPr>
              <a:t> ограничения, ограниченный когнитивный ресурс: энергоснабжение, питание, реакция на гормоны стресса, загрязнение окружающей среды</a:t>
            </a:r>
            <a:endParaRPr lang="ru-RU" sz="1400" dirty="0">
              <a:solidFill>
                <a:srgbClr val="0070C0"/>
              </a:solidFill>
            </a:endParaRPr>
          </a:p>
        </p:txBody>
      </p:sp>
      <p:cxnSp>
        <p:nvCxnSpPr>
          <p:cNvPr id="27" name="Скругленная соединительная линия 26">
            <a:extLst>
              <a:ext uri="{FF2B5EF4-FFF2-40B4-BE49-F238E27FC236}">
                <a16:creationId xmlns:a16="http://schemas.microsoft.com/office/drawing/2014/main" id="{37519787-3E58-CB6E-9161-1B0B0E01FD51}"/>
              </a:ext>
            </a:extLst>
          </p:cNvPr>
          <p:cNvCxnSpPr>
            <a:stCxn id="6" idx="2"/>
            <a:endCxn id="7" idx="2"/>
          </p:cNvCxnSpPr>
          <p:nvPr/>
        </p:nvCxnSpPr>
        <p:spPr>
          <a:xfrm rot="16200000" flipH="1">
            <a:off x="5887680" y="1540197"/>
            <a:ext cx="46166" cy="6951033"/>
          </a:xfrm>
          <a:prstGeom prst="curvedConnector3">
            <a:avLst>
              <a:gd name="adj1" fmla="val 2041379"/>
            </a:avLst>
          </a:prstGeom>
          <a:ln w="6985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309FC4A-773D-8987-0499-414BE695B578}"/>
              </a:ext>
            </a:extLst>
          </p:cNvPr>
          <p:cNvSpPr txBox="1"/>
          <p:nvPr/>
        </p:nvSpPr>
        <p:spPr>
          <a:xfrm>
            <a:off x="0" y="5613376"/>
            <a:ext cx="41946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u="none" strike="noStrike" dirty="0">
                <a:solidFill>
                  <a:srgbClr val="C00000"/>
                </a:solidFill>
                <a:effectLst/>
                <a:latin typeface="Open Sans" panose="020B0606030504020204" pitchFamily="34" charset="0"/>
              </a:rPr>
              <a:t>доказательства из нейробиологии используются  для изменения психологической теории и подсказывают пути изменения образовательного процесса</a:t>
            </a:r>
            <a:endParaRPr lang="ru-RU" sz="1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56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Дерево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2453</TotalTime>
  <Words>1867</Words>
  <Application>Microsoft Macintosh PowerPoint</Application>
  <PresentationFormat>Широкоэкранный</PresentationFormat>
  <Paragraphs>146</Paragraphs>
  <Slides>22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Bookman Old Style</vt:lpstr>
      <vt:lpstr>Calibri</vt:lpstr>
      <vt:lpstr>Cambria</vt:lpstr>
      <vt:lpstr>Century Gothic</vt:lpstr>
      <vt:lpstr>Open Sans</vt:lpstr>
      <vt:lpstr>Rockwell Extra Bold</vt:lpstr>
      <vt:lpstr>Times New Roman</vt:lpstr>
      <vt:lpstr>Wingdings</vt:lpstr>
      <vt:lpstr>Дерево</vt:lpstr>
      <vt:lpstr>Современные тренды развития нейронаучных исследований в образовании</vt:lpstr>
      <vt:lpstr>Содержание</vt:lpstr>
      <vt:lpstr>Нейронаука в образовании (educational neuroscience)</vt:lpstr>
      <vt:lpstr>Развитие направления</vt:lpstr>
      <vt:lpstr>Почему психологии недостаточно?</vt:lpstr>
      <vt:lpstr>Почему психологии недостаточно?</vt:lpstr>
      <vt:lpstr>Почему психологии недостаточно?</vt:lpstr>
      <vt:lpstr>Пути от нейронауки к образованию</vt:lpstr>
      <vt:lpstr>Пути от нейронауки к образованию</vt:lpstr>
      <vt:lpstr>Нейронаука – путь к индивидуализации в образовании</vt:lpstr>
      <vt:lpstr>Пути от нейронауки к образованию</vt:lpstr>
      <vt:lpstr>«Скепсис» нейроученых и педагогов</vt:lpstr>
      <vt:lpstr>«Скепсис» нейроученых и педагогов</vt:lpstr>
      <vt:lpstr>«Скепсис» нейроученых и педагогов</vt:lpstr>
      <vt:lpstr>Критика связи нейронауки и образования</vt:lpstr>
      <vt:lpstr>Критика связи нейронауки и образования</vt:lpstr>
      <vt:lpstr>Основные направления современные исследований</vt:lpstr>
      <vt:lpstr>Критика связи нейронауки и образования</vt:lpstr>
      <vt:lpstr>Перспективы</vt:lpstr>
      <vt:lpstr>Измерение когнитивных способностей</vt:lpstr>
      <vt:lpstr>Влияние различных факторов на показатели </vt:lpstr>
      <vt:lpstr>Возрастные изменения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тренды развития нейронаучных исследований в образовании</dc:title>
  <dc:creator>Alexander Hramov</dc:creator>
  <cp:lastModifiedBy>Alexander Hramov</cp:lastModifiedBy>
  <cp:revision>29</cp:revision>
  <dcterms:created xsi:type="dcterms:W3CDTF">2022-12-06T12:52:53Z</dcterms:created>
  <dcterms:modified xsi:type="dcterms:W3CDTF">2022-12-09T04:17:42Z</dcterms:modified>
</cp:coreProperties>
</file>