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73" r:id="rId2"/>
    <p:sldId id="539" r:id="rId3"/>
    <p:sldId id="422" r:id="rId4"/>
    <p:sldId id="397" r:id="rId5"/>
    <p:sldId id="396" r:id="rId6"/>
    <p:sldId id="400" r:id="rId7"/>
    <p:sldId id="389" r:id="rId8"/>
    <p:sldId id="392" r:id="rId9"/>
    <p:sldId id="401" r:id="rId10"/>
    <p:sldId id="468" r:id="rId11"/>
    <p:sldId id="263" r:id="rId12"/>
    <p:sldId id="268" r:id="rId13"/>
    <p:sldId id="402" r:id="rId14"/>
    <p:sldId id="474" r:id="rId15"/>
    <p:sldId id="257" r:id="rId16"/>
    <p:sldId id="259" r:id="rId17"/>
    <p:sldId id="261" r:id="rId18"/>
    <p:sldId id="262" r:id="rId19"/>
    <p:sldId id="489" r:id="rId20"/>
    <p:sldId id="266" r:id="rId21"/>
    <p:sldId id="267" r:id="rId22"/>
    <p:sldId id="490" r:id="rId23"/>
    <p:sldId id="306" r:id="rId24"/>
    <p:sldId id="304" r:id="rId25"/>
    <p:sldId id="482" r:id="rId26"/>
    <p:sldId id="311" r:id="rId27"/>
    <p:sldId id="276" r:id="rId28"/>
    <p:sldId id="281" r:id="rId29"/>
    <p:sldId id="486" r:id="rId30"/>
    <p:sldId id="478" r:id="rId31"/>
    <p:sldId id="479" r:id="rId32"/>
    <p:sldId id="475" r:id="rId33"/>
    <p:sldId id="256" r:id="rId34"/>
    <p:sldId id="484" r:id="rId3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18" autoAdjust="0"/>
    <p:restoredTop sz="93842" autoAdjust="0"/>
  </p:normalViewPr>
  <p:slideViewPr>
    <p:cSldViewPr snapToGrid="0">
      <p:cViewPr varScale="1">
        <p:scale>
          <a:sx n="63" d="100"/>
          <a:sy n="63" d="100"/>
        </p:scale>
        <p:origin x="924"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D1393F-015E-4B47-B9AC-0DD65988DCDC}" type="datetimeFigureOut">
              <a:rPr lang="en-US" smtClean="0"/>
              <a:t>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DAB827-BA98-409B-AEF3-B708BDE1D754}" type="slidenum">
              <a:rPr lang="en-US" smtClean="0"/>
              <a:t>‹#›</a:t>
            </a:fld>
            <a:endParaRPr lang="en-US"/>
          </a:p>
        </p:txBody>
      </p:sp>
    </p:spTree>
    <p:extLst>
      <p:ext uri="{BB962C8B-B14F-4D97-AF65-F5344CB8AC3E}">
        <p14:creationId xmlns:p14="http://schemas.microsoft.com/office/powerpoint/2010/main" val="3817263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ru.wikipedia.org/wiki/%D0%9D%D0%B5%D1%80%D0%B2%D0%BD%D0%B0%D1%8F_%D1%81%D0%B8%D1%81%D1%82%D0%B5%D0%BC%D0%B0" TargetMode="External"/><Relationship Id="rId3" Type="http://schemas.openxmlformats.org/officeDocument/2006/relationships/hyperlink" Target="https://ru.wikipedia.org/wiki/%D0%9D%D0%B0%D1%83%D0%BA%D0%B0" TargetMode="External"/><Relationship Id="rId7" Type="http://schemas.openxmlformats.org/officeDocument/2006/relationships/hyperlink" Target="https://ru.wikipedia.org/wiki/%D0%9F%D0%B0%D1%82%D0%BE%D0%BB%D0%BE%D0%B3%D0%B8%D1%8F"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ru.wikipedia.org/wiki/%D0%A4%D0%B8%D0%B7%D0%B8%D0%BE%D0%BB%D0%BE%D0%B3%D0%B8%D1%8F" TargetMode="External"/><Relationship Id="rId5" Type="http://schemas.openxmlformats.org/officeDocument/2006/relationships/hyperlink" Target="https://ru.wikipedia.org/wiki/%D0%91%D0%B8%D0%BE%D1%85%D0%B8%D0%BC%D0%B8%D1%8F" TargetMode="External"/><Relationship Id="rId4" Type="http://schemas.openxmlformats.org/officeDocument/2006/relationships/hyperlink" Target="https://ru.wikipedia.org/wiki/%D0%93%D0%B5%D0%BD%D0%B5%D1%82%D0%B8%D0%BA%D0%B0" TargetMode="External"/><Relationship Id="rId9" Type="http://schemas.openxmlformats.org/officeDocument/2006/relationships/hyperlink" Target="https://ru.wikipedia.org/wiki/%D0%9F%D0%BE%D0%B2%D0%B5%D0%B4%D0%B5%D0%BD%D0%B8%D0%B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FF18A47-262A-43B0-BCF0-1C140054722D}" type="slidenum">
              <a:rPr lang="en-US" smtClean="0"/>
              <a:pPr/>
              <a:t>1</a:t>
            </a:fld>
            <a:endParaRPr lang="en-US"/>
          </a:p>
        </p:txBody>
      </p:sp>
    </p:spTree>
    <p:extLst>
      <p:ext uri="{BB962C8B-B14F-4D97-AF65-F5344CB8AC3E}">
        <p14:creationId xmlns:p14="http://schemas.microsoft.com/office/powerpoint/2010/main" val="276319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err="1">
                <a:solidFill>
                  <a:schemeClr val="tx1"/>
                </a:solidFill>
                <a:effectLst/>
                <a:latin typeface="+mn-lt"/>
                <a:ea typeface="+mn-ea"/>
                <a:cs typeface="+mn-cs"/>
              </a:rPr>
              <a:t>Нейробиология</a:t>
            </a:r>
            <a:r>
              <a:rPr lang="ru-RU" sz="1200" kern="1200" dirty="0">
                <a:solidFill>
                  <a:schemeClr val="tx1"/>
                </a:solidFill>
                <a:effectLst/>
                <a:latin typeface="+mn-lt"/>
                <a:ea typeface="+mn-ea"/>
                <a:cs typeface="+mn-cs"/>
              </a:rPr>
              <a:t> — </a:t>
            </a:r>
            <a:r>
              <a:rPr lang="ru-RU" sz="1200" u="none" strike="noStrike" kern="1200" dirty="0">
                <a:solidFill>
                  <a:schemeClr val="tx1"/>
                </a:solidFill>
                <a:effectLst/>
                <a:latin typeface="+mn-lt"/>
                <a:ea typeface="+mn-ea"/>
                <a:cs typeface="+mn-cs"/>
                <a:hlinkClick r:id="rId3" tooltip="Наука"/>
              </a:rPr>
              <a:t>наука</a:t>
            </a:r>
            <a:r>
              <a:rPr lang="ru-RU" sz="1200" u="none" kern="1200" dirty="0">
                <a:solidFill>
                  <a:schemeClr val="tx1"/>
                </a:solidFill>
                <a:effectLst/>
                <a:latin typeface="+mn-lt"/>
                <a:ea typeface="+mn-ea"/>
                <a:cs typeface="+mn-cs"/>
              </a:rPr>
              <a:t>, изучающая устройство, функционирование, развитие, </a:t>
            </a:r>
            <a:r>
              <a:rPr lang="ru-RU" sz="1200" u="none" strike="noStrike" kern="1200" dirty="0">
                <a:solidFill>
                  <a:schemeClr val="tx1"/>
                </a:solidFill>
                <a:effectLst/>
                <a:latin typeface="+mn-lt"/>
                <a:ea typeface="+mn-ea"/>
                <a:cs typeface="+mn-cs"/>
                <a:hlinkClick r:id="rId4" tooltip="Генетика"/>
              </a:rPr>
              <a:t>генетику</a:t>
            </a:r>
            <a:r>
              <a:rPr lang="ru-RU" sz="1200" u="none" kern="1200" dirty="0">
                <a:solidFill>
                  <a:schemeClr val="tx1"/>
                </a:solidFill>
                <a:effectLst/>
                <a:latin typeface="+mn-lt"/>
                <a:ea typeface="+mn-ea"/>
                <a:cs typeface="+mn-cs"/>
              </a:rPr>
              <a:t>, </a:t>
            </a:r>
            <a:r>
              <a:rPr lang="ru-RU" sz="1200" u="none" strike="noStrike" kern="1200" dirty="0">
                <a:solidFill>
                  <a:schemeClr val="tx1"/>
                </a:solidFill>
                <a:effectLst/>
                <a:latin typeface="+mn-lt"/>
                <a:ea typeface="+mn-ea"/>
                <a:cs typeface="+mn-cs"/>
                <a:hlinkClick r:id="rId5" tooltip="Биохимия"/>
              </a:rPr>
              <a:t>биохимию</a:t>
            </a:r>
            <a:r>
              <a:rPr lang="ru-RU" sz="1200" u="none" kern="1200" dirty="0">
                <a:solidFill>
                  <a:schemeClr val="tx1"/>
                </a:solidFill>
                <a:effectLst/>
                <a:latin typeface="+mn-lt"/>
                <a:ea typeface="+mn-ea"/>
                <a:cs typeface="+mn-cs"/>
              </a:rPr>
              <a:t>, </a:t>
            </a:r>
            <a:r>
              <a:rPr lang="ru-RU" sz="1200" u="none" strike="noStrike" kern="1200" dirty="0">
                <a:solidFill>
                  <a:schemeClr val="tx1"/>
                </a:solidFill>
                <a:effectLst/>
                <a:latin typeface="+mn-lt"/>
                <a:ea typeface="+mn-ea"/>
                <a:cs typeface="+mn-cs"/>
                <a:hlinkClick r:id="rId6" tooltip="Физиология"/>
              </a:rPr>
              <a:t>физиологию</a:t>
            </a:r>
            <a:r>
              <a:rPr lang="ru-RU" sz="1200" u="none" kern="1200" dirty="0">
                <a:solidFill>
                  <a:schemeClr val="tx1"/>
                </a:solidFill>
                <a:effectLst/>
                <a:latin typeface="+mn-lt"/>
                <a:ea typeface="+mn-ea"/>
                <a:cs typeface="+mn-cs"/>
              </a:rPr>
              <a:t> и </a:t>
            </a:r>
            <a:r>
              <a:rPr lang="ru-RU" sz="1200" u="none" strike="noStrike" kern="1200" dirty="0">
                <a:solidFill>
                  <a:schemeClr val="tx1"/>
                </a:solidFill>
                <a:effectLst/>
                <a:latin typeface="+mn-lt"/>
                <a:ea typeface="+mn-ea"/>
                <a:cs typeface="+mn-cs"/>
                <a:hlinkClick r:id="rId7" tooltip="Патология"/>
              </a:rPr>
              <a:t>патологию</a:t>
            </a:r>
            <a:r>
              <a:rPr lang="ru-RU" sz="1200" u="none" kern="1200" dirty="0">
                <a:solidFill>
                  <a:schemeClr val="tx1"/>
                </a:solidFill>
                <a:effectLst/>
                <a:latin typeface="+mn-lt"/>
                <a:ea typeface="+mn-ea"/>
                <a:cs typeface="+mn-cs"/>
              </a:rPr>
              <a:t> </a:t>
            </a:r>
            <a:r>
              <a:rPr lang="ru-RU" sz="1200" u="none" strike="noStrike" kern="1200" dirty="0">
                <a:solidFill>
                  <a:schemeClr val="tx1"/>
                </a:solidFill>
                <a:effectLst/>
                <a:latin typeface="+mn-lt"/>
                <a:ea typeface="+mn-ea"/>
                <a:cs typeface="+mn-cs"/>
                <a:hlinkClick r:id="rId8" tooltip="Нервная система"/>
              </a:rPr>
              <a:t>нервной системы</a:t>
            </a:r>
            <a:r>
              <a:rPr lang="ru-RU" sz="1200" u="none" kern="1200" dirty="0">
                <a:solidFill>
                  <a:schemeClr val="tx1"/>
                </a:solidFill>
                <a:effectLst/>
                <a:latin typeface="+mn-lt"/>
                <a:ea typeface="+mn-ea"/>
                <a:cs typeface="+mn-cs"/>
              </a:rPr>
              <a:t>. Изучение </a:t>
            </a:r>
            <a:r>
              <a:rPr lang="ru-RU" sz="1200" u="none" strike="noStrike" kern="1200" dirty="0">
                <a:solidFill>
                  <a:schemeClr val="tx1"/>
                </a:solidFill>
                <a:effectLst/>
                <a:latin typeface="+mn-lt"/>
                <a:ea typeface="+mn-ea"/>
                <a:cs typeface="+mn-cs"/>
                <a:hlinkClick r:id="rId9" tooltip="Поведение"/>
              </a:rPr>
              <a:t>поведения</a:t>
            </a:r>
            <a:r>
              <a:rPr lang="ru-RU" sz="1200" u="none" kern="1200" dirty="0">
                <a:solidFill>
                  <a:schemeClr val="tx1"/>
                </a:solidFill>
                <a:effectLst/>
                <a:latin typeface="+mn-lt"/>
                <a:ea typeface="+mn-ea"/>
                <a:cs typeface="+mn-cs"/>
              </a:rPr>
              <a:t> является также разделом </a:t>
            </a:r>
            <a:r>
              <a:rPr lang="ru-RU" sz="1200" u="none" kern="1200" dirty="0" err="1">
                <a:solidFill>
                  <a:schemeClr val="tx1"/>
                </a:solidFill>
                <a:effectLst/>
                <a:latin typeface="+mn-lt"/>
                <a:ea typeface="+mn-ea"/>
                <a:cs typeface="+mn-cs"/>
              </a:rPr>
              <a:t>нейробиологии</a:t>
            </a:r>
            <a:r>
              <a:rPr lang="ru-RU" sz="1200" u="none"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ru-RU" sz="1200" u="none" kern="1200" dirty="0" err="1">
                <a:solidFill>
                  <a:schemeClr val="tx1"/>
                </a:solidFill>
                <a:effectLst/>
                <a:latin typeface="+mn-lt"/>
                <a:ea typeface="+mn-ea"/>
                <a:cs typeface="+mn-cs"/>
              </a:rPr>
              <a:t>Нейробиология</a:t>
            </a:r>
            <a:r>
              <a:rPr lang="ru-RU" sz="1200" u="none" kern="1200" baseline="0" dirty="0">
                <a:solidFill>
                  <a:schemeClr val="tx1"/>
                </a:solidFill>
                <a:effectLst/>
                <a:latin typeface="+mn-lt"/>
                <a:ea typeface="+mn-ea"/>
                <a:cs typeface="+mn-cs"/>
              </a:rPr>
              <a:t> занимается огромным спектром вопросов – начиная с вопросов поведения, ВНД, заканчивая молекулярными и генетическими процессами функционирования и развития мозга</a:t>
            </a:r>
            <a:endParaRPr lang="ru-RU" sz="1200" u="none"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sz="quarter" idx="10"/>
          </p:nvPr>
        </p:nvSpPr>
        <p:spPr/>
        <p:txBody>
          <a:bodyPr/>
          <a:lstStyle/>
          <a:p>
            <a:fld id="{BEFDE336-D2EB-4BA7-91C4-77D38655BED4}" type="slidenum">
              <a:rPr lang="ru-RU" smtClean="0"/>
              <a:t>33</a:t>
            </a:fld>
            <a:endParaRPr lang="ru-RU"/>
          </a:p>
        </p:txBody>
      </p:sp>
    </p:spTree>
    <p:extLst>
      <p:ext uri="{BB962C8B-B14F-4D97-AF65-F5344CB8AC3E}">
        <p14:creationId xmlns:p14="http://schemas.microsoft.com/office/powerpoint/2010/main" val="128952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18A47-262A-43B0-BCF0-1C140054722D}" type="slidenum">
              <a:rPr lang="en-US" smtClean="0"/>
              <a:pPr/>
              <a:t>4</a:t>
            </a:fld>
            <a:endParaRPr lang="en-US"/>
          </a:p>
        </p:txBody>
      </p:sp>
    </p:spTree>
    <p:extLst>
      <p:ext uri="{BB962C8B-B14F-4D97-AF65-F5344CB8AC3E}">
        <p14:creationId xmlns:p14="http://schemas.microsoft.com/office/powerpoint/2010/main" val="534931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18A47-262A-43B0-BCF0-1C140054722D}" type="slidenum">
              <a:rPr lang="en-US" smtClean="0"/>
              <a:pPr/>
              <a:t>5</a:t>
            </a:fld>
            <a:endParaRPr lang="en-US"/>
          </a:p>
        </p:txBody>
      </p:sp>
    </p:spTree>
    <p:extLst>
      <p:ext uri="{BB962C8B-B14F-4D97-AF65-F5344CB8AC3E}">
        <p14:creationId xmlns:p14="http://schemas.microsoft.com/office/powerpoint/2010/main" val="1812211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18A47-262A-43B0-BCF0-1C140054722D}" type="slidenum">
              <a:rPr lang="en-US" smtClean="0"/>
              <a:pPr/>
              <a:t>6</a:t>
            </a:fld>
            <a:endParaRPr lang="en-US"/>
          </a:p>
        </p:txBody>
      </p:sp>
    </p:spTree>
    <p:extLst>
      <p:ext uri="{BB962C8B-B14F-4D97-AF65-F5344CB8AC3E}">
        <p14:creationId xmlns:p14="http://schemas.microsoft.com/office/powerpoint/2010/main" val="271700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18A47-262A-43B0-BCF0-1C140054722D}" type="slidenum">
              <a:rPr lang="en-US" smtClean="0"/>
              <a:pPr/>
              <a:t>7</a:t>
            </a:fld>
            <a:endParaRPr lang="en-US"/>
          </a:p>
        </p:txBody>
      </p:sp>
    </p:spTree>
    <p:extLst>
      <p:ext uri="{BB962C8B-B14F-4D97-AF65-F5344CB8AC3E}">
        <p14:creationId xmlns:p14="http://schemas.microsoft.com/office/powerpoint/2010/main" val="491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18A47-262A-43B0-BCF0-1C140054722D}" type="slidenum">
              <a:rPr lang="en-US" smtClean="0"/>
              <a:pPr/>
              <a:t>8</a:t>
            </a:fld>
            <a:endParaRPr lang="en-US"/>
          </a:p>
        </p:txBody>
      </p:sp>
    </p:spTree>
    <p:extLst>
      <p:ext uri="{BB962C8B-B14F-4D97-AF65-F5344CB8AC3E}">
        <p14:creationId xmlns:p14="http://schemas.microsoft.com/office/powerpoint/2010/main" val="14512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F18A47-262A-43B0-BCF0-1C140054722D}" type="slidenum">
              <a:rPr lang="en-US" smtClean="0"/>
              <a:pPr/>
              <a:t>13</a:t>
            </a:fld>
            <a:endParaRPr lang="en-US"/>
          </a:p>
        </p:txBody>
      </p:sp>
    </p:spTree>
    <p:extLst>
      <p:ext uri="{BB962C8B-B14F-4D97-AF65-F5344CB8AC3E}">
        <p14:creationId xmlns:p14="http://schemas.microsoft.com/office/powerpoint/2010/main" val="2400041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FF18A47-262A-43B0-BCF0-1C140054722D}" type="slidenum">
              <a:rPr lang="en-US" smtClean="0"/>
              <a:pPr/>
              <a:t>27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2707BE1-C37D-4B1C-ADB4-5FE8F9382BAF}" type="slidenum">
              <a:rPr lang="en-US" smtClean="0"/>
              <a:pPr/>
              <a:t>28</a:t>
            </a:fld>
            <a:endParaRPr lang="en-US"/>
          </a:p>
        </p:txBody>
      </p:sp>
    </p:spTree>
    <p:extLst>
      <p:ext uri="{BB962C8B-B14F-4D97-AF65-F5344CB8AC3E}">
        <p14:creationId xmlns:p14="http://schemas.microsoft.com/office/powerpoint/2010/main" val="16039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4264425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3618902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57430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26848342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26018162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1530769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3877217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323789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1250871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29803661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FD2FA44F-A03C-46F3-87D3-98A36AFABC7C}" type="datetimeFigureOut">
              <a:rPr lang="pt-BR" smtClean="0"/>
              <a:pPr/>
              <a:t>08/12/2022</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8106D22-0220-47F9-B983-CD0C58B98EFF}" type="slidenum">
              <a:rPr lang="pt-BR" smtClean="0"/>
              <a:pPr/>
              <a:t>‹#›</a:t>
            </a:fld>
            <a:endParaRPr lang="pt-BR"/>
          </a:p>
        </p:txBody>
      </p:sp>
    </p:spTree>
    <p:extLst>
      <p:ext uri="{BB962C8B-B14F-4D97-AF65-F5344CB8AC3E}">
        <p14:creationId xmlns:p14="http://schemas.microsoft.com/office/powerpoint/2010/main" val="3072992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2FA44F-A03C-46F3-87D3-98A36AFABC7C}" type="datetimeFigureOut">
              <a:rPr lang="pt-BR" smtClean="0"/>
              <a:pPr/>
              <a:t>08/12/2022</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106D22-0220-47F9-B983-CD0C58B98EFF}" type="slidenum">
              <a:rPr lang="pt-BR" smtClean="0"/>
              <a:pPr/>
              <a:t>‹#›</a:t>
            </a:fld>
            <a:endParaRPr lang="pt-BR"/>
          </a:p>
        </p:txBody>
      </p:sp>
    </p:spTree>
    <p:extLst>
      <p:ext uri="{BB962C8B-B14F-4D97-AF65-F5344CB8AC3E}">
        <p14:creationId xmlns:p14="http://schemas.microsoft.com/office/powerpoint/2010/main" val="3999141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9.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19.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microsoft.com/office/2007/relationships/hdphoto" Target="../media/hdphoto8.wdp"/><Relationship Id="rId5" Type="http://schemas.openxmlformats.org/officeDocument/2006/relationships/image" Target="../media/image30.png"/><Relationship Id="rId10" Type="http://schemas.openxmlformats.org/officeDocument/2006/relationships/image" Target="../media/image13.emf"/><Relationship Id="rId4" Type="http://schemas.microsoft.com/office/2007/relationships/hdphoto" Target="../media/hdphoto3.wdp"/><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microsoft.com/office/2007/relationships/hdphoto" Target="../media/hdphoto6.wdp"/><Relationship Id="rId3" Type="http://schemas.openxmlformats.org/officeDocument/2006/relationships/image" Target="../media/image13.emf"/><Relationship Id="rId7" Type="http://schemas.microsoft.com/office/2007/relationships/hdphoto" Target="../media/hdphoto3.wdp"/><Relationship Id="rId12"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10" Type="http://schemas.openxmlformats.org/officeDocument/2006/relationships/image" Target="../media/image21.png"/><Relationship Id="rId4" Type="http://schemas.openxmlformats.org/officeDocument/2006/relationships/image" Target="../media/image18.png"/><Relationship Id="rId9" Type="http://schemas.microsoft.com/office/2007/relationships/hdphoto" Target="../media/hdphoto4.wdp"/><Relationship Id="rId1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944880" y="1958975"/>
            <a:ext cx="10717572" cy="1470025"/>
          </a:xfrm>
        </p:spPr>
        <p:txBody>
          <a:bodyPr>
            <a:normAutofit fontScale="90000"/>
          </a:bodyPr>
          <a:lstStyle/>
          <a:p>
            <a:pPr rtl="0"/>
            <a:br>
              <a:rPr lang="en-US" dirty="0">
                <a:solidFill>
                  <a:srgbClr val="002060"/>
                </a:solidFill>
                <a:latin typeface="Arial" panose="020B0604020202020204" pitchFamily="34" charset="0"/>
                <a:cs typeface="Arial" panose="020B0604020202020204" pitchFamily="34" charset="0"/>
              </a:rPr>
            </a:br>
            <a:r>
              <a:rPr lang="ru-RU" dirty="0">
                <a:solidFill>
                  <a:srgbClr val="002060"/>
                </a:solidFill>
                <a:latin typeface="Arial" panose="020B0604020202020204" pitchFamily="34" charset="0"/>
                <a:cs typeface="Arial" panose="020B0604020202020204" pitchFamily="34" charset="0"/>
              </a:rPr>
              <a:t>Использование зебраданио для моделирования заболеваний человека</a:t>
            </a:r>
            <a:endParaRPr lang="en-US" sz="40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624A3BD-8182-E589-120A-3C83FB257243}"/>
              </a:ext>
            </a:extLst>
          </p:cNvPr>
          <p:cNvSpPr txBox="1"/>
          <p:nvPr/>
        </p:nvSpPr>
        <p:spPr>
          <a:xfrm>
            <a:off x="4294833" y="3845480"/>
            <a:ext cx="4307840" cy="369332"/>
          </a:xfrm>
          <a:prstGeom prst="rect">
            <a:avLst/>
          </a:prstGeom>
          <a:noFill/>
        </p:spPr>
        <p:txBody>
          <a:bodyPr wrap="square">
            <a:spAutoFit/>
          </a:bodyPr>
          <a:lstStyle/>
          <a:p>
            <a:r>
              <a:rPr lang="ru-RU" dirty="0">
                <a:solidFill>
                  <a:srgbClr val="002060"/>
                </a:solidFill>
                <a:latin typeface="Arial" panose="020B0604020202020204" pitchFamily="34" charset="0"/>
                <a:cs typeface="Arial" panose="020B0604020202020204" pitchFamily="34" charset="0"/>
              </a:rPr>
              <a:t>Д.б.н., профессор РАН Калуев А.В.</a:t>
            </a:r>
            <a:endParaRPr lang="en-US" dirty="0">
              <a:solidFill>
                <a:srgbClr val="002060"/>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0B997F1-9768-66F6-EE7E-E74F03C54FC0}"/>
              </a:ext>
            </a:extLst>
          </p:cNvPr>
          <p:cNvSpPr txBox="1"/>
          <p:nvPr/>
        </p:nvSpPr>
        <p:spPr>
          <a:xfrm>
            <a:off x="5201920" y="5663919"/>
            <a:ext cx="6090306" cy="646331"/>
          </a:xfrm>
          <a:prstGeom prst="rect">
            <a:avLst/>
          </a:prstGeom>
          <a:noFill/>
        </p:spPr>
        <p:txBody>
          <a:bodyPr wrap="square">
            <a:spAutoFit/>
          </a:bodyPr>
          <a:lstStyle/>
          <a:p>
            <a:pPr algn="r"/>
            <a:r>
              <a:rPr lang="en-US" dirty="0">
                <a:solidFill>
                  <a:srgbClr val="FF0000"/>
                </a:solidFill>
                <a:latin typeface="Arial" panose="020B0604020202020204" pitchFamily="34" charset="0"/>
                <a:cs typeface="Arial" panose="020B0604020202020204" pitchFamily="34" charset="0"/>
              </a:rPr>
              <a:t>V </a:t>
            </a:r>
            <a:r>
              <a:rPr lang="ru-RU" dirty="0">
                <a:solidFill>
                  <a:srgbClr val="FF0000"/>
                </a:solidFill>
                <a:latin typeface="Arial" panose="020B0604020202020204" pitchFamily="34" charset="0"/>
                <a:cs typeface="Arial" panose="020B0604020202020204" pitchFamily="34" charset="0"/>
              </a:rPr>
              <a:t>Международный форум по когнитивным наукам</a:t>
            </a:r>
          </a:p>
          <a:p>
            <a:pPr algn="r"/>
            <a:r>
              <a:rPr lang="ru-RU" dirty="0">
                <a:solidFill>
                  <a:srgbClr val="FF0000"/>
                </a:solidFill>
                <a:latin typeface="Arial" panose="020B0604020202020204" pitchFamily="34" charset="0"/>
                <a:cs typeface="Arial" panose="020B0604020202020204" pitchFamily="34" charset="0"/>
              </a:rPr>
              <a:t>9.12.2022, </a:t>
            </a:r>
            <a:r>
              <a:rPr lang="en-US" dirty="0">
                <a:solidFill>
                  <a:srgbClr val="FF0000"/>
                </a:solidFill>
                <a:latin typeface="Arial" panose="020B0604020202020204" pitchFamily="34" charset="0"/>
                <a:cs typeface="Arial" panose="020B0604020202020204" pitchFamily="34" charset="0"/>
              </a:rPr>
              <a:t>Yekaterinburg</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4658-8846-4638-8A94-8586BF5A9832}"/>
              </a:ext>
            </a:extLst>
          </p:cNvPr>
          <p:cNvSpPr>
            <a:spLocks noGrp="1"/>
          </p:cNvSpPr>
          <p:nvPr>
            <p:ph type="title"/>
          </p:nvPr>
        </p:nvSpPr>
        <p:spPr>
          <a:xfrm>
            <a:off x="1828800" y="2766218"/>
            <a:ext cx="8930640" cy="1325563"/>
          </a:xfrm>
        </p:spPr>
        <p:txBody>
          <a:bodyPr>
            <a:noAutofit/>
          </a:bodyPr>
          <a:lstStyle/>
          <a:p>
            <a:r>
              <a:rPr lang="en-US" sz="3600" b="1" dirty="0">
                <a:solidFill>
                  <a:srgbClr val="FF0000"/>
                </a:solidFill>
                <a:latin typeface="Arial" panose="020B0604020202020204" pitchFamily="34" charset="0"/>
                <a:cs typeface="Arial" panose="020B0604020202020204" pitchFamily="34" charset="0"/>
              </a:rPr>
              <a:t>Aim: </a:t>
            </a:r>
            <a:r>
              <a:rPr lang="en-US" sz="3600" dirty="0">
                <a:solidFill>
                  <a:srgbClr val="002060"/>
                </a:solidFill>
                <a:latin typeface="Arial" panose="020B0604020202020204" pitchFamily="34" charset="0"/>
                <a:cs typeface="Arial" panose="020B0604020202020204" pitchFamily="34" charset="0"/>
              </a:rPr>
              <a:t>To understand neuroendocrine mechanisms and identify novel drug targets</a:t>
            </a:r>
          </a:p>
        </p:txBody>
      </p:sp>
    </p:spTree>
    <p:extLst>
      <p:ext uri="{BB962C8B-B14F-4D97-AF65-F5344CB8AC3E}">
        <p14:creationId xmlns:p14="http://schemas.microsoft.com/office/powerpoint/2010/main" val="2514286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44CB178-4075-F445-96C3-5E5B4B39BE86}"/>
              </a:ext>
            </a:extLst>
          </p:cNvPr>
          <p:cNvPicPr>
            <a:picLocks noChangeAspect="1"/>
          </p:cNvPicPr>
          <p:nvPr/>
        </p:nvPicPr>
        <p:blipFill rotWithShape="1">
          <a:blip r:embed="rId2"/>
          <a:srcRect t="11873"/>
          <a:stretch/>
        </p:blipFill>
        <p:spPr>
          <a:xfrm>
            <a:off x="6826035" y="313789"/>
            <a:ext cx="5195890" cy="1857259"/>
          </a:xfrm>
          <a:prstGeom prst="rect">
            <a:avLst/>
          </a:prstGeom>
        </p:spPr>
      </p:pic>
      <p:pic>
        <p:nvPicPr>
          <p:cNvPr id="6" name="Picture 2" descr="The evolutionarily conserved role of melatonin in CNS disorders ...">
            <a:extLst>
              <a:ext uri="{FF2B5EF4-FFF2-40B4-BE49-F238E27FC236}">
                <a16:creationId xmlns:a16="http://schemas.microsoft.com/office/drawing/2014/main" id="{D4A3F8CB-DAD2-41C4-B5FE-C26953875A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182" t="50000"/>
          <a:stretch/>
        </p:blipFill>
        <p:spPr bwMode="auto">
          <a:xfrm>
            <a:off x="6107760" y="2501234"/>
            <a:ext cx="5964500" cy="21997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The evolutionarily conserved role of melatonin in CNS disorders ...">
            <a:extLst>
              <a:ext uri="{FF2B5EF4-FFF2-40B4-BE49-F238E27FC236}">
                <a16:creationId xmlns:a16="http://schemas.microsoft.com/office/drawing/2014/main" id="{7C55C8A4-39DE-467E-9F79-F7D26122038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95" r="61244" b="11266"/>
          <a:stretch/>
        </p:blipFill>
        <p:spPr bwMode="auto">
          <a:xfrm>
            <a:off x="431838" y="1405952"/>
            <a:ext cx="5543447" cy="46505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latonin - Wikipedia">
            <a:extLst>
              <a:ext uri="{FF2B5EF4-FFF2-40B4-BE49-F238E27FC236}">
                <a16:creationId xmlns:a16="http://schemas.microsoft.com/office/drawing/2014/main" id="{9FB01226-6AF1-4755-BD26-F2BAC610F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6440" y="313789"/>
            <a:ext cx="1965960" cy="14565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78CF533-CCB2-404E-B328-9C14149CDEEB}"/>
              </a:ext>
            </a:extLst>
          </p:cNvPr>
          <p:cNvSpPr txBox="1"/>
          <p:nvPr/>
        </p:nvSpPr>
        <p:spPr>
          <a:xfrm>
            <a:off x="304448" y="313789"/>
            <a:ext cx="3984602" cy="1754326"/>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Melatonin CNS effects</a:t>
            </a:r>
          </a:p>
          <a:p>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15839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29921034-77A6-2247-87C9-A562204174F1}"/>
              </a:ext>
            </a:extLst>
          </p:cNvPr>
          <p:cNvPicPr>
            <a:picLocks noChangeAspect="1"/>
          </p:cNvPicPr>
          <p:nvPr/>
        </p:nvPicPr>
        <p:blipFill>
          <a:blip r:embed="rId2"/>
          <a:stretch>
            <a:fillRect/>
          </a:stretch>
        </p:blipFill>
        <p:spPr>
          <a:xfrm>
            <a:off x="1295400" y="3338425"/>
            <a:ext cx="9409575" cy="2438400"/>
          </a:xfrm>
          <a:prstGeom prst="rect">
            <a:avLst/>
          </a:prstGeom>
        </p:spPr>
      </p:pic>
      <p:sp>
        <p:nvSpPr>
          <p:cNvPr id="3" name="Retângulo 2">
            <a:extLst>
              <a:ext uri="{FF2B5EF4-FFF2-40B4-BE49-F238E27FC236}">
                <a16:creationId xmlns:a16="http://schemas.microsoft.com/office/drawing/2014/main" id="{83062D45-51A1-184F-A34D-333F8708930E}"/>
              </a:ext>
            </a:extLst>
          </p:cNvPr>
          <p:cNvSpPr/>
          <p:nvPr/>
        </p:nvSpPr>
        <p:spPr>
          <a:xfrm>
            <a:off x="1628776" y="5813452"/>
            <a:ext cx="9247649" cy="646331"/>
          </a:xfrm>
          <a:prstGeom prst="rect">
            <a:avLst/>
          </a:prstGeom>
        </p:spPr>
        <p:txBody>
          <a:bodyPr wrap="square">
            <a:spAutoFit/>
          </a:bodyPr>
          <a:lstStyle/>
          <a:p>
            <a:pPr algn="just">
              <a:spcAft>
                <a:spcPts val="800"/>
              </a:spcAft>
            </a:pPr>
            <a:r>
              <a:rPr lang="en-US" b="1" dirty="0">
                <a:latin typeface="Calibri" panose="020F0502020204030204" pitchFamily="34" charset="0"/>
                <a:ea typeface="Times New Roman" panose="02020603050405020304" pitchFamily="18" charset="0"/>
                <a:cs typeface="Calibri" panose="020F0502020204030204" pitchFamily="34" charset="0"/>
              </a:rPr>
              <a:t>Effects of melatonin 24-h treatment (0.232 mg/L) in adult zebrafish under light housing, tested in the 15-min novel tank test. </a:t>
            </a:r>
            <a:r>
              <a:rPr lang="en-US" dirty="0">
                <a:latin typeface="Calibri" panose="020F0502020204030204" pitchFamily="34" charset="0"/>
                <a:ea typeface="Times New Roman" panose="02020603050405020304" pitchFamily="18" charset="0"/>
                <a:cs typeface="Calibri" panose="020F0502020204030204" pitchFamily="34" charset="0"/>
              </a:rPr>
              <a:t>U-test (n = 20) vs. controls.</a:t>
            </a:r>
            <a:endParaRPr lang="pt-BR" sz="1600" dirty="0">
              <a:effectLst/>
              <a:latin typeface="Calibri" panose="020F0502020204030204" pitchFamily="34" charset="0"/>
              <a:ea typeface="Times New Roman" panose="02020603050405020304" pitchFamily="18" charset="0"/>
              <a:cs typeface="Calibri" panose="020F0502020204030204" pitchFamily="34" charset="0"/>
            </a:endParaRPr>
          </a:p>
        </p:txBody>
      </p:sp>
      <p:pic>
        <p:nvPicPr>
          <p:cNvPr id="7" name="Picture 2" descr="The evolutionarily conserved role of melatonin in CNS disorders ...">
            <a:extLst>
              <a:ext uri="{FF2B5EF4-FFF2-40B4-BE49-F238E27FC236}">
                <a16:creationId xmlns:a16="http://schemas.microsoft.com/office/drawing/2014/main" id="{25C3E0A3-1439-46F3-939A-EDA3F5D601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325" t="8701" b="45390"/>
          <a:stretch/>
        </p:blipFill>
        <p:spPr bwMode="auto">
          <a:xfrm>
            <a:off x="5177405" y="580032"/>
            <a:ext cx="4395812" cy="27172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6FAFAB4-CD9D-4123-844B-D5305BF8E584}"/>
              </a:ext>
            </a:extLst>
          </p:cNvPr>
          <p:cNvSpPr/>
          <p:nvPr/>
        </p:nvSpPr>
        <p:spPr>
          <a:xfrm>
            <a:off x="10514413" y="1563520"/>
            <a:ext cx="1465301" cy="540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244E0EF-0C0F-41A4-8B83-F0131C469CAE}"/>
              </a:ext>
            </a:extLst>
          </p:cNvPr>
          <p:cNvSpPr txBox="1"/>
          <p:nvPr/>
        </p:nvSpPr>
        <p:spPr>
          <a:xfrm>
            <a:off x="503759" y="359993"/>
            <a:ext cx="4673646"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Anxiolytic effects of melatonin in zebrafish</a:t>
            </a:r>
          </a:p>
        </p:txBody>
      </p:sp>
      <p:pic>
        <p:nvPicPr>
          <p:cNvPr id="25" name="Picture 2" descr="The evolutionarily conserved role of melatonin in CNS disorders ...">
            <a:extLst>
              <a:ext uri="{FF2B5EF4-FFF2-40B4-BE49-F238E27FC236}">
                <a16:creationId xmlns:a16="http://schemas.microsoft.com/office/drawing/2014/main" id="{E6594236-528C-4DE0-B281-B00DB1DDB0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39" t="24039" r="30913" b="45390"/>
          <a:stretch/>
        </p:blipFill>
        <p:spPr bwMode="auto">
          <a:xfrm>
            <a:off x="929648" y="1688580"/>
            <a:ext cx="3492355" cy="1721646"/>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extLst>
              <a:ext uri="{FF2B5EF4-FFF2-40B4-BE49-F238E27FC236}">
                <a16:creationId xmlns:a16="http://schemas.microsoft.com/office/drawing/2014/main" id="{1EB24111-FB83-48E6-8A7F-83DBF07D721F}"/>
              </a:ext>
            </a:extLst>
          </p:cNvPr>
          <p:cNvSpPr/>
          <p:nvPr/>
        </p:nvSpPr>
        <p:spPr>
          <a:xfrm>
            <a:off x="4688090" y="3208217"/>
            <a:ext cx="6097898" cy="25209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F7F56F2-4D5E-4204-AF5D-EC1ED09252AA}"/>
              </a:ext>
            </a:extLst>
          </p:cNvPr>
          <p:cNvSpPr/>
          <p:nvPr/>
        </p:nvSpPr>
        <p:spPr>
          <a:xfrm>
            <a:off x="7934326" y="1688580"/>
            <a:ext cx="1714500" cy="619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F6CCE9C3-1F13-4946-A5CB-3046EA39F4CC}"/>
              </a:ext>
            </a:extLst>
          </p:cNvPr>
          <p:cNvSpPr txBox="1"/>
          <p:nvPr/>
        </p:nvSpPr>
        <p:spPr>
          <a:xfrm>
            <a:off x="10224291" y="6316847"/>
            <a:ext cx="1621598" cy="307777"/>
          </a:xfrm>
          <a:prstGeom prst="rect">
            <a:avLst/>
          </a:prstGeom>
          <a:noFill/>
        </p:spPr>
        <p:txBody>
          <a:bodyPr wrap="none" rtlCol="0">
            <a:spAutoFit/>
          </a:bodyPr>
          <a:lstStyle/>
          <a:p>
            <a:r>
              <a:rPr lang="en-US" sz="1400" dirty="0" err="1"/>
              <a:t>Genario</a:t>
            </a:r>
            <a:r>
              <a:rPr lang="en-US" sz="1400" dirty="0"/>
              <a:t> et al., 2019</a:t>
            </a:r>
          </a:p>
        </p:txBody>
      </p:sp>
    </p:spTree>
    <p:extLst>
      <p:ext uri="{BB962C8B-B14F-4D97-AF65-F5344CB8AC3E}">
        <p14:creationId xmlns:p14="http://schemas.microsoft.com/office/powerpoint/2010/main" val="3728454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A36B1A-DC22-44BC-8514-F6E45F8A6470}"/>
              </a:ext>
            </a:extLst>
          </p:cNvPr>
          <p:cNvSpPr/>
          <p:nvPr/>
        </p:nvSpPr>
        <p:spPr>
          <a:xfrm>
            <a:off x="707756" y="3269110"/>
            <a:ext cx="1105546" cy="465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7326B38-81B3-4D7C-89EF-47DE3405AF1C}"/>
              </a:ext>
            </a:extLst>
          </p:cNvPr>
          <p:cNvSpPr txBox="1"/>
          <p:nvPr/>
        </p:nvSpPr>
        <p:spPr>
          <a:xfrm>
            <a:off x="902057" y="516859"/>
            <a:ext cx="11171273" cy="1200329"/>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Melatonin-related molecules are an evolutionarily conserved target for anxiolytic effects across taxa</a:t>
            </a:r>
          </a:p>
        </p:txBody>
      </p:sp>
      <p:sp>
        <p:nvSpPr>
          <p:cNvPr id="3" name="Cylinder 2">
            <a:extLst>
              <a:ext uri="{FF2B5EF4-FFF2-40B4-BE49-F238E27FC236}">
                <a16:creationId xmlns:a16="http://schemas.microsoft.com/office/drawing/2014/main" id="{E694D650-02D2-4B47-AECF-79FCA94A1ADB}"/>
              </a:ext>
            </a:extLst>
          </p:cNvPr>
          <p:cNvSpPr/>
          <p:nvPr/>
        </p:nvSpPr>
        <p:spPr>
          <a:xfrm rot="16200000">
            <a:off x="4120434" y="-374314"/>
            <a:ext cx="2118114" cy="7876560"/>
          </a:xfrm>
          <a:prstGeom prst="can">
            <a:avLst>
              <a:gd name="adj" fmla="val 5837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2" descr="Metabolites | Free Full-Text | Using Molecular Networking for ...">
            <a:extLst>
              <a:ext uri="{FF2B5EF4-FFF2-40B4-BE49-F238E27FC236}">
                <a16:creationId xmlns:a16="http://schemas.microsoft.com/office/drawing/2014/main" id="{48C35A33-6C2E-4DA1-851A-D1ACED6E7868}"/>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r="74764" b="33672"/>
          <a:stretch/>
        </p:blipFill>
        <p:spPr bwMode="auto">
          <a:xfrm>
            <a:off x="1363124" y="3112746"/>
            <a:ext cx="899851" cy="866292"/>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242399B-D2F8-4DB1-A836-4D28F78A7EEF}"/>
              </a:ext>
            </a:extLst>
          </p:cNvPr>
          <p:cNvCxnSpPr>
            <a:cxnSpLocks/>
            <a:stCxn id="4" idx="2"/>
          </p:cNvCxnSpPr>
          <p:nvPr/>
        </p:nvCxnSpPr>
        <p:spPr>
          <a:xfrm>
            <a:off x="1719234" y="3580997"/>
            <a:ext cx="7876558" cy="8500"/>
          </a:xfrm>
          <a:prstGeom prst="straightConnector1">
            <a:avLst/>
          </a:prstGeom>
          <a:ln w="47625">
            <a:solidFill>
              <a:srgbClr val="FF0000">
                <a:alpha val="70000"/>
              </a:srgb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pic>
        <p:nvPicPr>
          <p:cNvPr id="20" name="Picture 2" descr="Metabolites | Free Full-Text | Using Molecular Networking for ...">
            <a:extLst>
              <a:ext uri="{FF2B5EF4-FFF2-40B4-BE49-F238E27FC236}">
                <a16:creationId xmlns:a16="http://schemas.microsoft.com/office/drawing/2014/main" id="{5097A07D-C686-47EA-A3E2-AA07803CFE24}"/>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r="67955" b="33491"/>
          <a:stretch/>
        </p:blipFill>
        <p:spPr bwMode="auto">
          <a:xfrm>
            <a:off x="6658260" y="3050403"/>
            <a:ext cx="2048751" cy="1557472"/>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895C3F02-CAEB-4D23-914B-3E24194955A4}"/>
              </a:ext>
            </a:extLst>
          </p:cNvPr>
          <p:cNvSpPr/>
          <p:nvPr/>
        </p:nvSpPr>
        <p:spPr>
          <a:xfrm>
            <a:off x="1719234" y="3443837"/>
            <a:ext cx="274320" cy="27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 descr="Metabolites | Free Full-Text | Using Molecular Networking for ...">
            <a:extLst>
              <a:ext uri="{FF2B5EF4-FFF2-40B4-BE49-F238E27FC236}">
                <a16:creationId xmlns:a16="http://schemas.microsoft.com/office/drawing/2014/main" id="{0AE0EE49-235E-40AA-84D7-1F933B4C480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r="67955" b="17165"/>
          <a:stretch/>
        </p:blipFill>
        <p:spPr bwMode="auto">
          <a:xfrm>
            <a:off x="4125233" y="2874912"/>
            <a:ext cx="1536772" cy="1455041"/>
          </a:xfrm>
          <a:prstGeom prst="rect">
            <a:avLst/>
          </a:prstGeom>
          <a:noFill/>
          <a:extLst>
            <a:ext uri="{909E8E84-426E-40DD-AFC4-6F175D3DCCD1}">
              <a14:hiddenFill xmlns:a14="http://schemas.microsoft.com/office/drawing/2010/main">
                <a:solidFill>
                  <a:srgbClr val="FFFFFF"/>
                </a:solidFill>
              </a14:hiddenFill>
            </a:ext>
          </a:extLst>
        </p:spPr>
      </p:pic>
      <p:sp>
        <p:nvSpPr>
          <p:cNvPr id="31" name="Oval 30">
            <a:extLst>
              <a:ext uri="{FF2B5EF4-FFF2-40B4-BE49-F238E27FC236}">
                <a16:creationId xmlns:a16="http://schemas.microsoft.com/office/drawing/2014/main" id="{B1856698-FE04-445A-B57A-47A4F8C5DA44}"/>
              </a:ext>
            </a:extLst>
          </p:cNvPr>
          <p:cNvSpPr/>
          <p:nvPr/>
        </p:nvSpPr>
        <p:spPr>
          <a:xfrm>
            <a:off x="4926414" y="3450694"/>
            <a:ext cx="274320" cy="27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From pill to needle: Prescription opioid epidemic may be ...">
            <a:extLst>
              <a:ext uri="{FF2B5EF4-FFF2-40B4-BE49-F238E27FC236}">
                <a16:creationId xmlns:a16="http://schemas.microsoft.com/office/drawing/2014/main" id="{7FE7F94A-89B8-4961-A929-E354EDF11D2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40630" t="17069"/>
          <a:stretch/>
        </p:blipFill>
        <p:spPr bwMode="auto">
          <a:xfrm>
            <a:off x="9728541" y="2985243"/>
            <a:ext cx="1159685" cy="12246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Metabolites | Free Full-Text | Using Molecular Networking for ...">
            <a:extLst>
              <a:ext uri="{FF2B5EF4-FFF2-40B4-BE49-F238E27FC236}">
                <a16:creationId xmlns:a16="http://schemas.microsoft.com/office/drawing/2014/main" id="{4AE9E1EE-2908-46D0-B2EF-B8C5A52F7CD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r="67955" b="17165"/>
          <a:stretch/>
        </p:blipFill>
        <p:spPr bwMode="auto">
          <a:xfrm>
            <a:off x="7039590" y="2848542"/>
            <a:ext cx="1536772" cy="1455041"/>
          </a:xfrm>
          <a:prstGeom prst="rect">
            <a:avLst/>
          </a:prstGeom>
          <a:noFill/>
          <a:extLst>
            <a:ext uri="{909E8E84-426E-40DD-AFC4-6F175D3DCCD1}">
              <a14:hiddenFill xmlns:a14="http://schemas.microsoft.com/office/drawing/2010/main">
                <a:solidFill>
                  <a:srgbClr val="FFFFFF"/>
                </a:solidFill>
              </a14:hiddenFill>
            </a:ext>
          </a:extLst>
        </p:spPr>
      </p:pic>
      <p:sp>
        <p:nvSpPr>
          <p:cNvPr id="35" name="Oval 34">
            <a:extLst>
              <a:ext uri="{FF2B5EF4-FFF2-40B4-BE49-F238E27FC236}">
                <a16:creationId xmlns:a16="http://schemas.microsoft.com/office/drawing/2014/main" id="{A634F894-5D03-4CB5-A660-7FE1C26AD3C3}"/>
              </a:ext>
            </a:extLst>
          </p:cNvPr>
          <p:cNvSpPr/>
          <p:nvPr/>
        </p:nvSpPr>
        <p:spPr>
          <a:xfrm>
            <a:off x="7838200" y="3464288"/>
            <a:ext cx="274320" cy="2743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
            <a:extLst>
              <a:ext uri="{FF2B5EF4-FFF2-40B4-BE49-F238E27FC236}">
                <a16:creationId xmlns:a16="http://schemas.microsoft.com/office/drawing/2014/main" id="{1E6C07EB-7151-44CE-B5D0-00F1E8A2687A}"/>
              </a:ext>
            </a:extLst>
          </p:cNvPr>
          <p:cNvPicPr>
            <a:picLocks noChangeAspect="1" noChangeArrowheads="1"/>
          </p:cNvPicPr>
          <p:nvPr/>
        </p:nvPicPr>
        <p:blipFill rotWithShape="1">
          <a:blip r:embed="rId10" cstate="print">
            <a:clrChange>
              <a:clrFrom>
                <a:srgbClr val="FFFFFF"/>
              </a:clrFrom>
              <a:clrTo>
                <a:srgbClr val="FFFFFF">
                  <a:alpha val="0"/>
                </a:srgbClr>
              </a:clrTo>
            </a:clrChange>
            <a:lum bright="40000" contrast="40000"/>
            <a:extLst>
              <a:ext uri="{28A0092B-C50C-407E-A947-70E740481C1C}">
                <a14:useLocalDpi xmlns:a14="http://schemas.microsoft.com/office/drawing/2010/main" val="0"/>
              </a:ext>
            </a:extLst>
          </a:blip>
          <a:srcRect l="64587" t="65623" r="30607" b="28223"/>
          <a:stretch/>
        </p:blipFill>
        <p:spPr bwMode="auto">
          <a:xfrm>
            <a:off x="7306846" y="3670299"/>
            <a:ext cx="1314167" cy="2126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a:extLst>
              <a:ext uri="{FF2B5EF4-FFF2-40B4-BE49-F238E27FC236}">
                <a16:creationId xmlns:a16="http://schemas.microsoft.com/office/drawing/2014/main" id="{CFE66350-8FB3-43E1-A07C-E3D7C3D75F20}"/>
              </a:ext>
            </a:extLst>
          </p:cNvPr>
          <p:cNvPicPr>
            <a:picLocks noChangeAspect="1" noChangeArrowheads="1"/>
          </p:cNvPicPr>
          <p:nvPr/>
        </p:nvPicPr>
        <p:blipFill rotWithShape="1">
          <a:blip r:embed="rId10" cstate="print">
            <a:clrChange>
              <a:clrFrom>
                <a:srgbClr val="FFFFFF"/>
              </a:clrFrom>
              <a:clrTo>
                <a:srgbClr val="FFFFFF">
                  <a:alpha val="0"/>
                </a:srgbClr>
              </a:clrTo>
            </a:clrChange>
            <a:lum bright="40000" contrast="40000"/>
            <a:extLst>
              <a:ext uri="{28A0092B-C50C-407E-A947-70E740481C1C}">
                <a14:useLocalDpi xmlns:a14="http://schemas.microsoft.com/office/drawing/2010/main" val="0"/>
              </a:ext>
            </a:extLst>
          </a:blip>
          <a:srcRect l="64349" t="84312" r="29802" b="12944"/>
          <a:stretch/>
        </p:blipFill>
        <p:spPr bwMode="auto">
          <a:xfrm>
            <a:off x="3982046" y="4185034"/>
            <a:ext cx="2042553" cy="1210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3">
            <a:extLst>
              <a:ext uri="{FF2B5EF4-FFF2-40B4-BE49-F238E27FC236}">
                <a16:creationId xmlns:a16="http://schemas.microsoft.com/office/drawing/2014/main" id="{1814B3F7-DA02-40CF-8BE8-44DA9D0F6479}"/>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4349" t="86984" r="30780" b="11198"/>
          <a:stretch/>
        </p:blipFill>
        <p:spPr bwMode="auto">
          <a:xfrm>
            <a:off x="1363124" y="4641416"/>
            <a:ext cx="1105547" cy="52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a:extLst>
              <a:ext uri="{FF2B5EF4-FFF2-40B4-BE49-F238E27FC236}">
                <a16:creationId xmlns:a16="http://schemas.microsoft.com/office/drawing/2014/main" id="{96F57195-F96F-40C1-8075-2E289AE60A8F}"/>
              </a:ext>
            </a:extLst>
          </p:cNvPr>
          <p:cNvSpPr txBox="1"/>
          <p:nvPr/>
        </p:nvSpPr>
        <p:spPr>
          <a:xfrm>
            <a:off x="1993554" y="6171864"/>
            <a:ext cx="8226932" cy="338554"/>
          </a:xfrm>
          <a:prstGeom prst="rect">
            <a:avLst/>
          </a:prstGeom>
          <a:noFill/>
        </p:spPr>
        <p:txBody>
          <a:bodyPr wrap="none" rtlCol="0">
            <a:spAutoFit/>
          </a:bodyPr>
          <a:lstStyle/>
          <a:p>
            <a:r>
              <a:rPr lang="en-US" sz="1600" b="1" dirty="0">
                <a:solidFill>
                  <a:srgbClr val="FF0000"/>
                </a:solidFill>
                <a:latin typeface="Arial" panose="020B0604020202020204" pitchFamily="34" charset="0"/>
                <a:cs typeface="Arial" panose="020B0604020202020204" pitchFamily="34" charset="0"/>
              </a:rPr>
              <a:t>New anxiolytic drugs can be developed by targeting melatonin signaling pathways</a:t>
            </a:r>
          </a:p>
        </p:txBody>
      </p:sp>
    </p:spTree>
    <p:extLst>
      <p:ext uri="{BB962C8B-B14F-4D97-AF65-F5344CB8AC3E}">
        <p14:creationId xmlns:p14="http://schemas.microsoft.com/office/powerpoint/2010/main" val="261370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4658-8846-4638-8A94-8586BF5A9832}"/>
              </a:ext>
            </a:extLst>
          </p:cNvPr>
          <p:cNvSpPr>
            <a:spLocks noGrp="1"/>
          </p:cNvSpPr>
          <p:nvPr>
            <p:ph type="title"/>
          </p:nvPr>
        </p:nvSpPr>
        <p:spPr>
          <a:xfrm>
            <a:off x="1828800" y="3130012"/>
            <a:ext cx="8930640" cy="1325563"/>
          </a:xfrm>
        </p:spPr>
        <p:txBody>
          <a:bodyPr>
            <a:noAutofit/>
          </a:bodyPr>
          <a:lstStyle/>
          <a:p>
            <a:r>
              <a:rPr lang="en-US" sz="3600" b="1" dirty="0">
                <a:solidFill>
                  <a:srgbClr val="FF0000"/>
                </a:solidFill>
                <a:latin typeface="Arial" panose="020B0604020202020204" pitchFamily="34" charset="0"/>
                <a:cs typeface="Arial" panose="020B0604020202020204" pitchFamily="34" charset="0"/>
              </a:rPr>
              <a:t>Aim. </a:t>
            </a:r>
            <a:r>
              <a:rPr lang="en-US" sz="3600" dirty="0">
                <a:solidFill>
                  <a:srgbClr val="002060"/>
                </a:solidFill>
                <a:latin typeface="Arial" panose="020B0604020202020204" pitchFamily="34" charset="0"/>
                <a:cs typeface="Arial" panose="020B0604020202020204" pitchFamily="34" charset="0"/>
              </a:rPr>
              <a:t>To expand the range of molecular models using zebrafish behavioral research and chronic stress models</a:t>
            </a:r>
            <a:br>
              <a:rPr lang="en-US" sz="3600" dirty="0">
                <a:solidFill>
                  <a:srgbClr val="002060"/>
                </a:solidFill>
                <a:latin typeface="Arial" panose="020B0604020202020204" pitchFamily="34" charset="0"/>
                <a:cs typeface="Arial" panose="020B0604020202020204" pitchFamily="34" charset="0"/>
              </a:rPr>
            </a:br>
            <a:br>
              <a:rPr lang="en-US" sz="3600" dirty="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Q: </a:t>
            </a:r>
            <a:r>
              <a:rPr lang="en-US" sz="3600" dirty="0">
                <a:solidFill>
                  <a:srgbClr val="FF0000"/>
                </a:solidFill>
                <a:latin typeface="Arial" panose="020B0604020202020204" pitchFamily="34" charset="0"/>
                <a:cs typeface="Arial" panose="020B0604020202020204" pitchFamily="34" charset="0"/>
              </a:rPr>
              <a:t>Can we use zebrafish to model stress-related molecular processes?</a:t>
            </a:r>
            <a:br>
              <a:rPr lang="en-US" sz="3600" dirty="0">
                <a:solidFill>
                  <a:srgbClr val="FF0000"/>
                </a:solidFill>
                <a:latin typeface="Arial" panose="020B0604020202020204" pitchFamily="34" charset="0"/>
                <a:cs typeface="Arial" panose="020B0604020202020204" pitchFamily="34" charset="0"/>
              </a:rPr>
            </a:br>
            <a:endParaRPr lang="en-US" sz="3200"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12BEAEA-AA72-465D-80C4-113E960D9DAB}"/>
              </a:ext>
            </a:extLst>
          </p:cNvPr>
          <p:cNvSpPr txBox="1"/>
          <p:nvPr/>
        </p:nvSpPr>
        <p:spPr>
          <a:xfrm>
            <a:off x="426367" y="332742"/>
            <a:ext cx="6981398"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Zebrafish as molecular machines</a:t>
            </a:r>
          </a:p>
        </p:txBody>
      </p:sp>
    </p:spTree>
    <p:extLst>
      <p:ext uri="{BB962C8B-B14F-4D97-AF65-F5344CB8AC3E}">
        <p14:creationId xmlns:p14="http://schemas.microsoft.com/office/powerpoint/2010/main" val="3107139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183E37A-AD56-49CB-BDF0-F6A10B810D68}"/>
              </a:ext>
            </a:extLst>
          </p:cNvPr>
          <p:cNvSpPr>
            <a:spLocks noGrp="1"/>
          </p:cNvSpPr>
          <p:nvPr>
            <p:ph type="title"/>
          </p:nvPr>
        </p:nvSpPr>
        <p:spPr/>
        <p:txBody>
          <a:bodyPr/>
          <a:lstStyle/>
          <a:p>
            <a:r>
              <a:rPr lang="en-US" dirty="0">
                <a:solidFill>
                  <a:srgbClr val="002060"/>
                </a:solidFill>
                <a:latin typeface="Arial" panose="020B0604020202020204" pitchFamily="34" charset="0"/>
                <a:cs typeface="Arial" panose="020B0604020202020204" pitchFamily="34" charset="0"/>
              </a:rPr>
              <a:t>Zebrafish models of diabetes DM type 2</a:t>
            </a:r>
            <a:endParaRPr lang="ru-RU" dirty="0">
              <a:solidFill>
                <a:srgbClr val="002060"/>
              </a:solidFill>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4006A41F-64FA-44C5-BD47-9A456FAA9234}"/>
              </a:ext>
            </a:extLst>
          </p:cNvPr>
          <p:cNvPicPr>
            <a:picLocks noGrp="1" noChangeAspect="1"/>
          </p:cNvPicPr>
          <p:nvPr>
            <p:ph idx="1"/>
          </p:nvPr>
        </p:nvPicPr>
        <p:blipFill>
          <a:blip r:embed="rId2"/>
          <a:stretch>
            <a:fillRect/>
          </a:stretch>
        </p:blipFill>
        <p:spPr>
          <a:xfrm>
            <a:off x="724541" y="1560951"/>
            <a:ext cx="10742917" cy="2596380"/>
          </a:xfrm>
          <a:prstGeom prst="rect">
            <a:avLst/>
          </a:prstGeom>
        </p:spPr>
      </p:pic>
      <p:pic>
        <p:nvPicPr>
          <p:cNvPr id="5" name="Рисунок 4">
            <a:extLst>
              <a:ext uri="{FF2B5EF4-FFF2-40B4-BE49-F238E27FC236}">
                <a16:creationId xmlns:a16="http://schemas.microsoft.com/office/drawing/2014/main" id="{363055C7-CC9A-4FE2-8F06-E963CAB7FCB5}"/>
              </a:ext>
            </a:extLst>
          </p:cNvPr>
          <p:cNvPicPr>
            <a:picLocks noChangeAspect="1"/>
          </p:cNvPicPr>
          <p:nvPr/>
        </p:nvPicPr>
        <p:blipFill>
          <a:blip r:embed="rId3"/>
          <a:stretch>
            <a:fillRect/>
          </a:stretch>
        </p:blipFill>
        <p:spPr>
          <a:xfrm>
            <a:off x="967901" y="4157331"/>
            <a:ext cx="10256196" cy="2596379"/>
          </a:xfrm>
          <a:prstGeom prst="rect">
            <a:avLst/>
          </a:prstGeom>
        </p:spPr>
      </p:pic>
    </p:spTree>
    <p:extLst>
      <p:ext uri="{BB962C8B-B14F-4D97-AF65-F5344CB8AC3E}">
        <p14:creationId xmlns:p14="http://schemas.microsoft.com/office/powerpoint/2010/main" val="8688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077693-EC4C-442C-8D5E-E4AFE273CF61}"/>
              </a:ext>
            </a:extLst>
          </p:cNvPr>
          <p:cNvSpPr>
            <a:spLocks noGrp="1"/>
          </p:cNvSpPr>
          <p:nvPr>
            <p:ph type="title"/>
          </p:nvPr>
        </p:nvSpPr>
        <p:spPr/>
        <p:txBody>
          <a:bodyPr/>
          <a:lstStyle/>
          <a:p>
            <a:r>
              <a:rPr lang="en-US" dirty="0">
                <a:solidFill>
                  <a:srgbClr val="002060"/>
                </a:solidFill>
                <a:latin typeface="Arial" panose="020B0604020202020204" pitchFamily="34" charset="0"/>
                <a:cs typeface="Arial" panose="020B0604020202020204" pitchFamily="34" charset="0"/>
              </a:rPr>
              <a:t>Robust DM-induced anxiety in zebrafish on day 15/16</a:t>
            </a:r>
            <a:endParaRPr lang="ru-RU" dirty="0">
              <a:solidFill>
                <a:srgbClr val="002060"/>
              </a:solidFill>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FDB52EFB-5AEE-4D5C-AC9B-BA258AB53FBE}"/>
              </a:ext>
            </a:extLst>
          </p:cNvPr>
          <p:cNvPicPr>
            <a:picLocks noGrp="1" noChangeAspect="1"/>
          </p:cNvPicPr>
          <p:nvPr>
            <p:ph idx="1"/>
          </p:nvPr>
        </p:nvPicPr>
        <p:blipFill>
          <a:blip r:embed="rId2"/>
          <a:stretch>
            <a:fillRect/>
          </a:stretch>
        </p:blipFill>
        <p:spPr>
          <a:xfrm>
            <a:off x="1013791" y="1818932"/>
            <a:ext cx="10164417" cy="4673943"/>
          </a:xfrm>
          <a:prstGeom prst="rect">
            <a:avLst/>
          </a:prstGeom>
        </p:spPr>
      </p:pic>
    </p:spTree>
    <p:extLst>
      <p:ext uri="{BB962C8B-B14F-4D97-AF65-F5344CB8AC3E}">
        <p14:creationId xmlns:p14="http://schemas.microsoft.com/office/powerpoint/2010/main" val="105606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BDAE82-A2D4-4B11-B816-27C09B60E572}"/>
              </a:ext>
            </a:extLst>
          </p:cNvPr>
          <p:cNvSpPr>
            <a:spLocks noGrp="1"/>
          </p:cNvSpPr>
          <p:nvPr>
            <p:ph type="title"/>
          </p:nvPr>
        </p:nvSpPr>
        <p:spPr/>
        <p:txBody>
          <a:bodyPr/>
          <a:lstStyle/>
          <a:p>
            <a:r>
              <a:rPr lang="en-US" dirty="0"/>
              <a:t>PTSD Modeling in zebrafish</a:t>
            </a:r>
            <a:endParaRPr lang="ru-RU" dirty="0"/>
          </a:p>
        </p:txBody>
      </p:sp>
      <p:pic>
        <p:nvPicPr>
          <p:cNvPr id="4" name="Объект 3">
            <a:extLst>
              <a:ext uri="{FF2B5EF4-FFF2-40B4-BE49-F238E27FC236}">
                <a16:creationId xmlns:a16="http://schemas.microsoft.com/office/drawing/2014/main" id="{F886E03C-B48B-4C15-B39E-06238BDB1FBD}"/>
              </a:ext>
            </a:extLst>
          </p:cNvPr>
          <p:cNvPicPr>
            <a:picLocks noGrp="1" noChangeAspect="1"/>
          </p:cNvPicPr>
          <p:nvPr>
            <p:ph idx="1"/>
          </p:nvPr>
        </p:nvPicPr>
        <p:blipFill>
          <a:blip r:embed="rId2"/>
          <a:stretch>
            <a:fillRect/>
          </a:stretch>
        </p:blipFill>
        <p:spPr>
          <a:xfrm>
            <a:off x="2410105" y="1835917"/>
            <a:ext cx="7371789" cy="4511095"/>
          </a:xfrm>
          <a:prstGeom prst="rect">
            <a:avLst/>
          </a:prstGeom>
        </p:spPr>
      </p:pic>
    </p:spTree>
    <p:extLst>
      <p:ext uri="{BB962C8B-B14F-4D97-AF65-F5344CB8AC3E}">
        <p14:creationId xmlns:p14="http://schemas.microsoft.com/office/powerpoint/2010/main" val="1619564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2C6784-5AAE-44BD-B966-53DC65F63349}"/>
              </a:ext>
            </a:extLst>
          </p:cNvPr>
          <p:cNvSpPr>
            <a:spLocks noGrp="1"/>
          </p:cNvSpPr>
          <p:nvPr>
            <p:ph type="title"/>
          </p:nvPr>
        </p:nvSpPr>
        <p:spPr>
          <a:xfrm>
            <a:off x="177800" y="0"/>
            <a:ext cx="11780520" cy="1325563"/>
          </a:xfrm>
        </p:spPr>
        <p:txBody>
          <a:bodyPr/>
          <a:lstStyle/>
          <a:p>
            <a:r>
              <a:rPr lang="en-US" dirty="0">
                <a:solidFill>
                  <a:srgbClr val="002060"/>
                </a:solidFill>
                <a:latin typeface="Arial" panose="020B0604020202020204" pitchFamily="34" charset="0"/>
                <a:cs typeface="Arial" panose="020B0604020202020204" pitchFamily="34" charset="0"/>
              </a:rPr>
              <a:t>Model validation: robust PTSD-like phenotype</a:t>
            </a:r>
            <a:endParaRPr lang="ru-RU" dirty="0">
              <a:solidFill>
                <a:srgbClr val="002060"/>
              </a:solidFill>
              <a:latin typeface="Arial" panose="020B0604020202020204" pitchFamily="34" charset="0"/>
              <a:cs typeface="Arial" panose="020B0604020202020204" pitchFamily="34" charset="0"/>
            </a:endParaRPr>
          </a:p>
        </p:txBody>
      </p:sp>
      <p:pic>
        <p:nvPicPr>
          <p:cNvPr id="4" name="Объект 3">
            <a:extLst>
              <a:ext uri="{FF2B5EF4-FFF2-40B4-BE49-F238E27FC236}">
                <a16:creationId xmlns:a16="http://schemas.microsoft.com/office/drawing/2014/main" id="{EC72E5EA-4D74-4E61-AD08-EFC9425EE5C5}"/>
              </a:ext>
            </a:extLst>
          </p:cNvPr>
          <p:cNvPicPr>
            <a:picLocks noGrp="1" noChangeAspect="1"/>
          </p:cNvPicPr>
          <p:nvPr>
            <p:ph idx="1"/>
          </p:nvPr>
        </p:nvPicPr>
        <p:blipFill>
          <a:blip r:embed="rId2"/>
          <a:stretch>
            <a:fillRect/>
          </a:stretch>
        </p:blipFill>
        <p:spPr>
          <a:xfrm>
            <a:off x="660850" y="1325563"/>
            <a:ext cx="6034139" cy="5179303"/>
          </a:xfrm>
          <a:prstGeom prst="rect">
            <a:avLst/>
          </a:prstGeom>
        </p:spPr>
      </p:pic>
    </p:spTree>
    <p:extLst>
      <p:ext uri="{BB962C8B-B14F-4D97-AF65-F5344CB8AC3E}">
        <p14:creationId xmlns:p14="http://schemas.microsoft.com/office/powerpoint/2010/main" val="854340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1D29C7-F254-4E25-A0A6-B808CF7488D0}"/>
              </a:ext>
            </a:extLst>
          </p:cNvPr>
          <p:cNvSpPr>
            <a:spLocks noGrp="1"/>
          </p:cNvSpPr>
          <p:nvPr>
            <p:ph type="title"/>
          </p:nvPr>
        </p:nvSpPr>
        <p:spPr>
          <a:xfrm>
            <a:off x="838200" y="58425"/>
            <a:ext cx="10515600" cy="1325563"/>
          </a:xfrm>
        </p:spPr>
        <p:txBody>
          <a:bodyPr/>
          <a:lstStyle/>
          <a:p>
            <a:r>
              <a:rPr lang="en-US" dirty="0">
                <a:solidFill>
                  <a:srgbClr val="002060"/>
                </a:solidFill>
              </a:rPr>
              <a:t>Molecular biomarkers in the brain</a:t>
            </a:r>
            <a:endParaRPr lang="ru-RU" dirty="0">
              <a:solidFill>
                <a:srgbClr val="002060"/>
              </a:solidFill>
            </a:endParaRPr>
          </a:p>
        </p:txBody>
      </p:sp>
      <p:pic>
        <p:nvPicPr>
          <p:cNvPr id="7" name="Рисунок 6">
            <a:extLst>
              <a:ext uri="{FF2B5EF4-FFF2-40B4-BE49-F238E27FC236}">
                <a16:creationId xmlns:a16="http://schemas.microsoft.com/office/drawing/2014/main" id="{0A006849-92E8-41BB-BA37-5E158D393FD3}"/>
              </a:ext>
            </a:extLst>
          </p:cNvPr>
          <p:cNvPicPr>
            <a:picLocks noChangeAspect="1"/>
          </p:cNvPicPr>
          <p:nvPr/>
        </p:nvPicPr>
        <p:blipFill>
          <a:blip r:embed="rId2"/>
          <a:stretch>
            <a:fillRect/>
          </a:stretch>
        </p:blipFill>
        <p:spPr>
          <a:xfrm>
            <a:off x="1136126" y="1160469"/>
            <a:ext cx="5764307" cy="3027496"/>
          </a:xfrm>
          <a:prstGeom prst="rect">
            <a:avLst/>
          </a:prstGeom>
        </p:spPr>
      </p:pic>
      <p:pic>
        <p:nvPicPr>
          <p:cNvPr id="8" name="Рисунок 7">
            <a:extLst>
              <a:ext uri="{FF2B5EF4-FFF2-40B4-BE49-F238E27FC236}">
                <a16:creationId xmlns:a16="http://schemas.microsoft.com/office/drawing/2014/main" id="{D96E608C-56FE-4527-A491-42604E8A859F}"/>
              </a:ext>
            </a:extLst>
          </p:cNvPr>
          <p:cNvPicPr>
            <a:picLocks noChangeAspect="1"/>
          </p:cNvPicPr>
          <p:nvPr/>
        </p:nvPicPr>
        <p:blipFill>
          <a:blip r:embed="rId3"/>
          <a:stretch>
            <a:fillRect/>
          </a:stretch>
        </p:blipFill>
        <p:spPr>
          <a:xfrm>
            <a:off x="1207246" y="4374515"/>
            <a:ext cx="5764307" cy="2425060"/>
          </a:xfrm>
          <a:prstGeom prst="rect">
            <a:avLst/>
          </a:prstGeom>
        </p:spPr>
      </p:pic>
      <p:pic>
        <p:nvPicPr>
          <p:cNvPr id="5" name="Объект 4">
            <a:extLst>
              <a:ext uri="{FF2B5EF4-FFF2-40B4-BE49-F238E27FC236}">
                <a16:creationId xmlns:a16="http://schemas.microsoft.com/office/drawing/2014/main" id="{7EB7D591-10DF-2B8D-2C79-C38FAB5F59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2292" y="1623516"/>
            <a:ext cx="4021655" cy="4943105"/>
          </a:xfrm>
          <a:prstGeom prst="rect">
            <a:avLst/>
          </a:prstGeom>
        </p:spPr>
      </p:pic>
      <p:sp>
        <p:nvSpPr>
          <p:cNvPr id="6" name="Заголовок 1">
            <a:extLst>
              <a:ext uri="{FF2B5EF4-FFF2-40B4-BE49-F238E27FC236}">
                <a16:creationId xmlns:a16="http://schemas.microsoft.com/office/drawing/2014/main" id="{914F0983-4AB3-2752-06EF-21400AB1C018}"/>
              </a:ext>
            </a:extLst>
          </p:cNvPr>
          <p:cNvSpPr txBox="1">
            <a:spLocks/>
          </p:cNvSpPr>
          <p:nvPr/>
        </p:nvSpPr>
        <p:spPr>
          <a:xfrm>
            <a:off x="8956637" y="4858282"/>
            <a:ext cx="766482" cy="6639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FF0000"/>
                </a:solidFill>
              </a:rPr>
              <a:t>↑</a:t>
            </a:r>
          </a:p>
        </p:txBody>
      </p:sp>
      <p:sp>
        <p:nvSpPr>
          <p:cNvPr id="9" name="Заголовок 1">
            <a:extLst>
              <a:ext uri="{FF2B5EF4-FFF2-40B4-BE49-F238E27FC236}">
                <a16:creationId xmlns:a16="http://schemas.microsoft.com/office/drawing/2014/main" id="{E0398FA7-4334-5A7A-CAFB-B6BEFA99EF66}"/>
              </a:ext>
            </a:extLst>
          </p:cNvPr>
          <p:cNvSpPr txBox="1">
            <a:spLocks/>
          </p:cNvSpPr>
          <p:nvPr/>
        </p:nvSpPr>
        <p:spPr>
          <a:xfrm>
            <a:off x="9723119" y="2944611"/>
            <a:ext cx="766482" cy="6639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FF0000"/>
                </a:solidFill>
              </a:rPr>
              <a:t>↑</a:t>
            </a:r>
          </a:p>
        </p:txBody>
      </p:sp>
      <p:sp>
        <p:nvSpPr>
          <p:cNvPr id="10" name="Заголовок 1">
            <a:extLst>
              <a:ext uri="{FF2B5EF4-FFF2-40B4-BE49-F238E27FC236}">
                <a16:creationId xmlns:a16="http://schemas.microsoft.com/office/drawing/2014/main" id="{1A243E8A-A566-5B36-5463-B35F9CA5788D}"/>
              </a:ext>
            </a:extLst>
          </p:cNvPr>
          <p:cNvSpPr txBox="1">
            <a:spLocks/>
          </p:cNvSpPr>
          <p:nvPr/>
        </p:nvSpPr>
        <p:spPr>
          <a:xfrm>
            <a:off x="8920777" y="1291527"/>
            <a:ext cx="766482" cy="6639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FF0000"/>
                </a:solidFill>
              </a:rPr>
              <a:t>↑</a:t>
            </a:r>
          </a:p>
        </p:txBody>
      </p:sp>
    </p:spTree>
    <p:extLst>
      <p:ext uri="{BB962C8B-B14F-4D97-AF65-F5344CB8AC3E}">
        <p14:creationId xmlns:p14="http://schemas.microsoft.com/office/powerpoint/2010/main" val="11143368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8320" y="1674130"/>
            <a:ext cx="10985082" cy="2800767"/>
          </a:xfrm>
          <a:prstGeom prst="rect">
            <a:avLst/>
          </a:prstGeom>
          <a:noFill/>
        </p:spPr>
        <p:txBody>
          <a:bodyPr wrap="square" rtlCol="0">
            <a:spAutoFit/>
          </a:bodyPr>
          <a:lstStyle/>
          <a:p>
            <a:pPr algn="just"/>
            <a:r>
              <a:rPr lang="ru-RU" sz="2000" dirty="0">
                <a:solidFill>
                  <a:srgbClr val="002060"/>
                </a:solidFill>
                <a:latin typeface="Arial" panose="020B0604020202020204" pitchFamily="34" charset="0"/>
                <a:cs typeface="Arial" panose="020B0604020202020204" pitchFamily="34" charset="0"/>
              </a:rPr>
              <a:t>Уральский федеральный университет</a:t>
            </a:r>
          </a:p>
          <a:p>
            <a:pPr lvl="0" algn="just"/>
            <a:r>
              <a:rPr lang="ru-RU" sz="2000" dirty="0">
                <a:solidFill>
                  <a:srgbClr val="002060"/>
                </a:solidFill>
                <a:latin typeface="Arial" panose="020B0604020202020204" pitchFamily="34" charset="0"/>
                <a:cs typeface="Arial" panose="020B0604020202020204" pitchFamily="34" charset="0"/>
              </a:rPr>
              <a:t>СПбГУ</a:t>
            </a:r>
          </a:p>
          <a:p>
            <a:pPr lvl="0" algn="just"/>
            <a:r>
              <a:rPr lang="ru-RU" sz="2000" dirty="0">
                <a:solidFill>
                  <a:srgbClr val="002060"/>
                </a:solidFill>
                <a:latin typeface="Arial" panose="020B0604020202020204" pitchFamily="34" charset="0"/>
                <a:cs typeface="Arial" panose="020B0604020202020204" pitchFamily="34" charset="0"/>
              </a:rPr>
              <a:t>Университет</a:t>
            </a:r>
            <a:r>
              <a:rPr lang="en-US" sz="2000" dirty="0">
                <a:solidFill>
                  <a:srgbClr val="002060"/>
                </a:solidFill>
                <a:latin typeface="Arial" panose="020B0604020202020204" pitchFamily="34" charset="0"/>
                <a:cs typeface="Arial" panose="020B0604020202020204" pitchFamily="34" charset="0"/>
              </a:rPr>
              <a:t> ”</a:t>
            </a:r>
            <a:r>
              <a:rPr lang="ru-RU" sz="2000" dirty="0">
                <a:solidFill>
                  <a:srgbClr val="002060"/>
                </a:solidFill>
                <a:latin typeface="Arial" panose="020B0604020202020204" pitchFamily="34" charset="0"/>
                <a:cs typeface="Arial" panose="020B0604020202020204" pitchFamily="34" charset="0"/>
              </a:rPr>
              <a:t>Сириус</a:t>
            </a:r>
            <a:r>
              <a:rPr lang="en-US" sz="2000" dirty="0">
                <a:solidFill>
                  <a:srgbClr val="002060"/>
                </a:solidFill>
                <a:latin typeface="Arial" panose="020B0604020202020204" pitchFamily="34" charset="0"/>
                <a:cs typeface="Arial" panose="020B0604020202020204" pitchFamily="34" charset="0"/>
              </a:rPr>
              <a:t>”</a:t>
            </a:r>
            <a:endParaRPr lang="ru-RU" sz="2000" dirty="0">
              <a:solidFill>
                <a:srgbClr val="002060"/>
              </a:solidFill>
              <a:latin typeface="Arial" panose="020B0604020202020204" pitchFamily="34" charset="0"/>
              <a:cs typeface="Arial" panose="020B0604020202020204" pitchFamily="34" charset="0"/>
            </a:endParaRPr>
          </a:p>
          <a:p>
            <a:pPr algn="just"/>
            <a:r>
              <a:rPr lang="ru-RU" sz="2000" dirty="0">
                <a:solidFill>
                  <a:srgbClr val="002060"/>
                </a:solidFill>
                <a:latin typeface="Arial" panose="020B0604020202020204" pitchFamily="34" charset="0"/>
                <a:cs typeface="Arial" panose="020B0604020202020204" pitchFamily="34" charset="0"/>
              </a:rPr>
              <a:t>НИИ нейронаук и медицины и НГУ</a:t>
            </a:r>
          </a:p>
          <a:p>
            <a:pPr algn="just"/>
            <a:r>
              <a:rPr lang="ru-RU" sz="2000" dirty="0">
                <a:solidFill>
                  <a:srgbClr val="002060"/>
                </a:solidFill>
                <a:latin typeface="Arial" panose="020B0604020202020204" pitchFamily="34" charset="0"/>
                <a:cs typeface="Arial" panose="020B0604020202020204" pitchFamily="34" charset="0"/>
              </a:rPr>
              <a:t>НМИЦ им. В.А. Алмазова МЗ РФ</a:t>
            </a:r>
          </a:p>
          <a:p>
            <a:pPr lvl="0" algn="just"/>
            <a:r>
              <a:rPr lang="ru-RU" sz="2000" dirty="0">
                <a:solidFill>
                  <a:srgbClr val="002060"/>
                </a:solidFill>
                <a:latin typeface="Arial" panose="020B0604020202020204" pitchFamily="34" charset="0"/>
                <a:cs typeface="Arial" panose="020B0604020202020204" pitchFamily="34" charset="0"/>
              </a:rPr>
              <a:t>МФТИ</a:t>
            </a:r>
            <a:endParaRPr lang="en-US" sz="2000" dirty="0">
              <a:solidFill>
                <a:srgbClr val="002060"/>
              </a:solidFill>
              <a:latin typeface="Arial" panose="020B0604020202020204" pitchFamily="34" charset="0"/>
              <a:cs typeface="Arial" panose="020B0604020202020204" pitchFamily="34" charset="0"/>
            </a:endParaRPr>
          </a:p>
          <a:p>
            <a:pPr lvl="0" algn="just"/>
            <a:r>
              <a:rPr lang="ru-RU" sz="2000" dirty="0">
                <a:solidFill>
                  <a:srgbClr val="002060"/>
                </a:solidFill>
                <a:latin typeface="Arial" panose="020B0604020202020204" pitchFamily="34" charset="0"/>
                <a:cs typeface="Arial" panose="020B0604020202020204" pitchFamily="34" charset="0"/>
              </a:rPr>
              <a:t>РНЦ РХТ им. акад. Гранова МЗ РФ</a:t>
            </a:r>
            <a:endParaRPr lang="en-US" sz="2000" dirty="0">
              <a:solidFill>
                <a:srgbClr val="002060"/>
              </a:solidFill>
              <a:latin typeface="Arial" panose="020B0604020202020204" pitchFamily="34" charset="0"/>
              <a:cs typeface="Arial" panose="020B0604020202020204" pitchFamily="34" charset="0"/>
            </a:endParaRPr>
          </a:p>
          <a:p>
            <a:pPr lvl="0" algn="just"/>
            <a:endParaRPr lang="en-US" dirty="0">
              <a:solidFill>
                <a:srgbClr val="002060"/>
              </a:solidFill>
              <a:latin typeface="Arial" panose="020B0604020202020204" pitchFamily="34" charset="0"/>
              <a:cs typeface="Arial" panose="020B0604020202020204" pitchFamily="34" charset="0"/>
            </a:endParaRPr>
          </a:p>
          <a:p>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0013" y="3593922"/>
            <a:ext cx="2123389" cy="1153708"/>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7715" y="2432935"/>
            <a:ext cx="5810208" cy="1589457"/>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8195" y="5159437"/>
            <a:ext cx="3544051" cy="1661734"/>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8959" y="262959"/>
            <a:ext cx="3468124" cy="1197047"/>
          </a:xfrm>
          <a:prstGeom prst="rect">
            <a:avLst/>
          </a:prstGeom>
        </p:spPr>
      </p:pic>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l="23604" t="20273" r="22593"/>
          <a:stretch/>
        </p:blipFill>
        <p:spPr>
          <a:xfrm>
            <a:off x="806183" y="446951"/>
            <a:ext cx="2231676" cy="1000602"/>
          </a:xfrm>
          <a:prstGeom prst="rect">
            <a:avLst/>
          </a:prstGeom>
        </p:spPr>
      </p:pic>
      <p:pic>
        <p:nvPicPr>
          <p:cNvPr id="12" name="Рисунок 11"/>
          <p:cNvPicPr>
            <a:picLocks noChangeAspect="1"/>
          </p:cNvPicPr>
          <p:nvPr/>
        </p:nvPicPr>
        <p:blipFill rotWithShape="1">
          <a:blip r:embed="rId7" cstate="print">
            <a:extLst>
              <a:ext uri="{28A0092B-C50C-407E-A947-70E740481C1C}">
                <a14:useLocalDpi xmlns:a14="http://schemas.microsoft.com/office/drawing/2010/main" val="0"/>
              </a:ext>
            </a:extLst>
          </a:blip>
          <a:srcRect t="4488"/>
          <a:stretch/>
        </p:blipFill>
        <p:spPr>
          <a:xfrm>
            <a:off x="6375179" y="3969141"/>
            <a:ext cx="3391745" cy="1197047"/>
          </a:xfrm>
          <a:prstGeom prst="rect">
            <a:avLst/>
          </a:prstGeom>
        </p:spPr>
      </p:pic>
      <p:pic>
        <p:nvPicPr>
          <p:cNvPr id="13" name="Рисунок 5">
            <a:extLst>
              <a:ext uri="{FF2B5EF4-FFF2-40B4-BE49-F238E27FC236}">
                <a16:creationId xmlns:a16="http://schemas.microsoft.com/office/drawing/2014/main" id="{EE03B536-61C4-42FF-A05A-B6845034A86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34514" y="5750213"/>
            <a:ext cx="1585969" cy="593036"/>
          </a:xfrm>
          <a:prstGeom prst="rect">
            <a:avLst/>
          </a:prstGeom>
        </p:spPr>
      </p:pic>
      <p:pic>
        <p:nvPicPr>
          <p:cNvPr id="3" name="Picture 2">
            <a:extLst>
              <a:ext uri="{FF2B5EF4-FFF2-40B4-BE49-F238E27FC236}">
                <a16:creationId xmlns:a16="http://schemas.microsoft.com/office/drawing/2014/main" id="{EFA7E92C-F4E3-6A8C-1291-E8CD9AF6A29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06183" y="4160494"/>
            <a:ext cx="3945644" cy="2434547"/>
          </a:xfrm>
          <a:prstGeom prst="rect">
            <a:avLst/>
          </a:prstGeom>
        </p:spPr>
      </p:pic>
      <p:pic>
        <p:nvPicPr>
          <p:cNvPr id="4" name="Picture 3">
            <a:extLst>
              <a:ext uri="{FF2B5EF4-FFF2-40B4-BE49-F238E27FC236}">
                <a16:creationId xmlns:a16="http://schemas.microsoft.com/office/drawing/2014/main" id="{48BBDFF5-FCB0-0543-C8A8-467F432AD2D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0800000">
            <a:off x="8509848" y="246725"/>
            <a:ext cx="3391745" cy="2543810"/>
          </a:xfrm>
          <a:prstGeom prst="rect">
            <a:avLst/>
          </a:prstGeom>
        </p:spPr>
      </p:pic>
    </p:spTree>
    <p:extLst>
      <p:ext uri="{BB962C8B-B14F-4D97-AF65-F5344CB8AC3E}">
        <p14:creationId xmlns:p14="http://schemas.microsoft.com/office/powerpoint/2010/main" val="1907999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588EC52-BB85-42CB-93DF-CC04E1F848CF}"/>
              </a:ext>
            </a:extLst>
          </p:cNvPr>
          <p:cNvSpPr>
            <a:spLocks noGrp="1"/>
          </p:cNvSpPr>
          <p:nvPr>
            <p:ph type="title"/>
          </p:nvPr>
        </p:nvSpPr>
        <p:spPr/>
        <p:txBody>
          <a:bodyPr/>
          <a:lstStyle/>
          <a:p>
            <a:r>
              <a:rPr lang="en-US" dirty="0"/>
              <a:t>Chronic arecoline</a:t>
            </a:r>
            <a:endParaRPr lang="ru-RU" dirty="0"/>
          </a:p>
        </p:txBody>
      </p:sp>
      <p:pic>
        <p:nvPicPr>
          <p:cNvPr id="4" name="Рисунок 3">
            <a:extLst>
              <a:ext uri="{FF2B5EF4-FFF2-40B4-BE49-F238E27FC236}">
                <a16:creationId xmlns:a16="http://schemas.microsoft.com/office/drawing/2014/main" id="{4EF7A80B-B35B-4F47-AA71-A29764D84B6D}"/>
              </a:ext>
            </a:extLst>
          </p:cNvPr>
          <p:cNvPicPr>
            <a:picLocks noChangeAspect="1"/>
          </p:cNvPicPr>
          <p:nvPr/>
        </p:nvPicPr>
        <p:blipFill>
          <a:blip r:embed="rId2"/>
          <a:stretch>
            <a:fillRect/>
          </a:stretch>
        </p:blipFill>
        <p:spPr>
          <a:xfrm rot="5400000">
            <a:off x="6791932" y="1371273"/>
            <a:ext cx="3916300" cy="4555130"/>
          </a:xfrm>
          <a:prstGeom prst="rect">
            <a:avLst/>
          </a:prstGeom>
        </p:spPr>
      </p:pic>
      <p:pic>
        <p:nvPicPr>
          <p:cNvPr id="6" name="Рисунок 5">
            <a:extLst>
              <a:ext uri="{FF2B5EF4-FFF2-40B4-BE49-F238E27FC236}">
                <a16:creationId xmlns:a16="http://schemas.microsoft.com/office/drawing/2014/main" id="{9773ABD5-01D8-46CA-9A7D-0462B1EB28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228" y="2285159"/>
            <a:ext cx="5737066" cy="2971800"/>
          </a:xfrm>
          <a:prstGeom prst="rect">
            <a:avLst/>
          </a:prstGeom>
        </p:spPr>
      </p:pic>
    </p:spTree>
    <p:extLst>
      <p:ext uri="{BB962C8B-B14F-4D97-AF65-F5344CB8AC3E}">
        <p14:creationId xmlns:p14="http://schemas.microsoft.com/office/powerpoint/2010/main" val="3962792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933AFF-5841-4D10-9471-879F15DAE0BC}"/>
              </a:ext>
            </a:extLst>
          </p:cNvPr>
          <p:cNvSpPr>
            <a:spLocks noGrp="1"/>
          </p:cNvSpPr>
          <p:nvPr>
            <p:ph type="title"/>
          </p:nvPr>
        </p:nvSpPr>
        <p:spPr>
          <a:xfrm>
            <a:off x="468630" y="365125"/>
            <a:ext cx="11463472" cy="1325563"/>
          </a:xfrm>
        </p:spPr>
        <p:txBody>
          <a:bodyPr/>
          <a:lstStyle/>
          <a:p>
            <a:r>
              <a:rPr lang="en-US" dirty="0">
                <a:solidFill>
                  <a:srgbClr val="002060"/>
                </a:solidFill>
                <a:latin typeface="Arial" panose="020B0604020202020204" pitchFamily="34" charset="0"/>
                <a:cs typeface="Arial" panose="020B0604020202020204" pitchFamily="34" charset="0"/>
              </a:rPr>
              <a:t>Arecoline activates neuroprotective M2- microglia</a:t>
            </a:r>
            <a:endParaRPr lang="ru-RU" dirty="0">
              <a:solidFill>
                <a:srgbClr val="002060"/>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7F0E16CD-05FB-43F4-BDEF-73CDAC8D9EC8}"/>
              </a:ext>
            </a:extLst>
          </p:cNvPr>
          <p:cNvPicPr>
            <a:picLocks noChangeAspect="1"/>
          </p:cNvPicPr>
          <p:nvPr/>
        </p:nvPicPr>
        <p:blipFill>
          <a:blip r:embed="rId2"/>
          <a:stretch>
            <a:fillRect/>
          </a:stretch>
        </p:blipFill>
        <p:spPr>
          <a:xfrm>
            <a:off x="1008089" y="1825625"/>
            <a:ext cx="4620201" cy="4351338"/>
          </a:xfrm>
          <a:prstGeom prst="rect">
            <a:avLst/>
          </a:prstGeom>
        </p:spPr>
      </p:pic>
      <p:pic>
        <p:nvPicPr>
          <p:cNvPr id="6" name="Рисунок 5">
            <a:extLst>
              <a:ext uri="{FF2B5EF4-FFF2-40B4-BE49-F238E27FC236}">
                <a16:creationId xmlns:a16="http://schemas.microsoft.com/office/drawing/2014/main" id="{5E8EC981-8697-4E48-8EE4-089AD7A51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290" y="2179098"/>
            <a:ext cx="6303812" cy="3644392"/>
          </a:xfrm>
          <a:prstGeom prst="rect">
            <a:avLst/>
          </a:prstGeom>
        </p:spPr>
      </p:pic>
      <p:sp>
        <p:nvSpPr>
          <p:cNvPr id="7" name="Заголовок 1">
            <a:extLst>
              <a:ext uri="{FF2B5EF4-FFF2-40B4-BE49-F238E27FC236}">
                <a16:creationId xmlns:a16="http://schemas.microsoft.com/office/drawing/2014/main" id="{490F31FC-DBDF-4EC9-AC95-82A047F149C1}"/>
              </a:ext>
            </a:extLst>
          </p:cNvPr>
          <p:cNvSpPr txBox="1">
            <a:spLocks/>
          </p:cNvSpPr>
          <p:nvPr/>
        </p:nvSpPr>
        <p:spPr>
          <a:xfrm>
            <a:off x="9027457" y="4800305"/>
            <a:ext cx="766482" cy="66397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solidFill>
                  <a:srgbClr val="FF0000"/>
                </a:solidFill>
              </a:rPr>
              <a:t>↑</a:t>
            </a:r>
          </a:p>
        </p:txBody>
      </p:sp>
    </p:spTree>
    <p:extLst>
      <p:ext uri="{BB962C8B-B14F-4D97-AF65-F5344CB8AC3E}">
        <p14:creationId xmlns:p14="http://schemas.microsoft.com/office/powerpoint/2010/main" val="1790698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4658-8846-4638-8A94-8586BF5A9832}"/>
              </a:ext>
            </a:extLst>
          </p:cNvPr>
          <p:cNvSpPr>
            <a:spLocks noGrp="1"/>
          </p:cNvSpPr>
          <p:nvPr>
            <p:ph type="title"/>
          </p:nvPr>
        </p:nvSpPr>
        <p:spPr>
          <a:xfrm>
            <a:off x="1828800" y="3130012"/>
            <a:ext cx="8930640" cy="1325563"/>
          </a:xfrm>
        </p:spPr>
        <p:txBody>
          <a:bodyPr>
            <a:noAutofit/>
          </a:bodyPr>
          <a:lstStyle/>
          <a:p>
            <a:r>
              <a:rPr lang="en-US" sz="3600" b="1" dirty="0">
                <a:solidFill>
                  <a:srgbClr val="FF0000"/>
                </a:solidFill>
                <a:latin typeface="Arial" panose="020B0604020202020204" pitchFamily="34" charset="0"/>
                <a:cs typeface="Arial" panose="020B0604020202020204" pitchFamily="34" charset="0"/>
              </a:rPr>
              <a:t>Aim. </a:t>
            </a:r>
            <a:r>
              <a:rPr lang="en-US" sz="3600" dirty="0">
                <a:solidFill>
                  <a:srgbClr val="002060"/>
                </a:solidFill>
                <a:latin typeface="Arial" panose="020B0604020202020204" pitchFamily="34" charset="0"/>
                <a:cs typeface="Arial" panose="020B0604020202020204" pitchFamily="34" charset="0"/>
              </a:rPr>
              <a:t>To expand the range of molecular models using zebrafish behavioral research and chronic stress models</a:t>
            </a:r>
            <a:br>
              <a:rPr lang="en-US" sz="3600" dirty="0">
                <a:solidFill>
                  <a:srgbClr val="002060"/>
                </a:solidFill>
                <a:latin typeface="Arial" panose="020B0604020202020204" pitchFamily="34" charset="0"/>
                <a:cs typeface="Arial" panose="020B0604020202020204" pitchFamily="34" charset="0"/>
              </a:rPr>
            </a:br>
            <a:br>
              <a:rPr lang="en-US" sz="3600" dirty="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Q: </a:t>
            </a:r>
            <a:r>
              <a:rPr lang="en-US" sz="3600" dirty="0">
                <a:solidFill>
                  <a:srgbClr val="FF0000"/>
                </a:solidFill>
                <a:latin typeface="Arial" panose="020B0604020202020204" pitchFamily="34" charset="0"/>
                <a:cs typeface="Arial" panose="020B0604020202020204" pitchFamily="34" charset="0"/>
              </a:rPr>
              <a:t>How do zebrafish chronic stress responses develop over time?</a:t>
            </a:r>
            <a:endParaRPr lang="en-US" sz="3200"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12BEAEA-AA72-465D-80C4-113E960D9DAB}"/>
              </a:ext>
            </a:extLst>
          </p:cNvPr>
          <p:cNvSpPr txBox="1"/>
          <p:nvPr/>
        </p:nvSpPr>
        <p:spPr>
          <a:xfrm>
            <a:off x="426367" y="332742"/>
            <a:ext cx="6981398"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Zebrafish as molecular machines</a:t>
            </a:r>
          </a:p>
        </p:txBody>
      </p:sp>
    </p:spTree>
    <p:extLst>
      <p:ext uri="{BB962C8B-B14F-4D97-AF65-F5344CB8AC3E}">
        <p14:creationId xmlns:p14="http://schemas.microsoft.com/office/powerpoint/2010/main" val="450763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3FE53-E676-4427-8AFD-81F7C23DAF5F}"/>
              </a:ext>
            </a:extLst>
          </p:cNvPr>
          <p:cNvSpPr>
            <a:spLocks noGrp="1"/>
          </p:cNvSpPr>
          <p:nvPr>
            <p:ph type="title"/>
          </p:nvPr>
        </p:nvSpPr>
        <p:spPr/>
        <p:txBody>
          <a:bodyPr>
            <a:normAutofit/>
          </a:bodyPr>
          <a:lstStyle/>
          <a:p>
            <a:r>
              <a:rPr lang="en-US" b="1" dirty="0">
                <a:solidFill>
                  <a:srgbClr val="002060"/>
                </a:solidFill>
              </a:rPr>
              <a:t>Model of chronic stress in zebrafish</a:t>
            </a:r>
          </a:p>
        </p:txBody>
      </p:sp>
      <p:pic>
        <p:nvPicPr>
          <p:cNvPr id="3" name="Picture 2">
            <a:extLst>
              <a:ext uri="{FF2B5EF4-FFF2-40B4-BE49-F238E27FC236}">
                <a16:creationId xmlns:a16="http://schemas.microsoft.com/office/drawing/2014/main" id="{F097660F-4B65-4D66-B0D1-64C0AF2F3247}"/>
              </a:ext>
            </a:extLst>
          </p:cNvPr>
          <p:cNvPicPr>
            <a:picLocks noChangeAspect="1"/>
          </p:cNvPicPr>
          <p:nvPr/>
        </p:nvPicPr>
        <p:blipFill rotWithShape="1">
          <a:blip r:embed="rId2"/>
          <a:srcRect l="23333" t="21852" r="20833" b="17407"/>
          <a:stretch/>
        </p:blipFill>
        <p:spPr>
          <a:xfrm>
            <a:off x="838200" y="1417639"/>
            <a:ext cx="9224885" cy="5645078"/>
          </a:xfrm>
          <a:prstGeom prst="rect">
            <a:avLst/>
          </a:prstGeom>
        </p:spPr>
      </p:pic>
    </p:spTree>
    <p:extLst>
      <p:ext uri="{BB962C8B-B14F-4D97-AF65-F5344CB8AC3E}">
        <p14:creationId xmlns:p14="http://schemas.microsoft.com/office/powerpoint/2010/main" val="1901309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5EC8BC-6E1B-4B66-950F-CDBE9E80378F}"/>
              </a:ext>
            </a:extLst>
          </p:cNvPr>
          <p:cNvPicPr>
            <a:picLocks noChangeAspect="1"/>
          </p:cNvPicPr>
          <p:nvPr/>
        </p:nvPicPr>
        <p:blipFill rotWithShape="1">
          <a:blip r:embed="rId2"/>
          <a:srcRect l="22498" t="32592" r="20834" b="24445"/>
          <a:stretch/>
        </p:blipFill>
        <p:spPr>
          <a:xfrm>
            <a:off x="591937" y="3829050"/>
            <a:ext cx="6548471" cy="2792731"/>
          </a:xfrm>
          <a:prstGeom prst="rect">
            <a:avLst/>
          </a:prstGeom>
        </p:spPr>
      </p:pic>
      <p:pic>
        <p:nvPicPr>
          <p:cNvPr id="4" name="Picture 3">
            <a:extLst>
              <a:ext uri="{FF2B5EF4-FFF2-40B4-BE49-F238E27FC236}">
                <a16:creationId xmlns:a16="http://schemas.microsoft.com/office/drawing/2014/main" id="{C5F6BC86-6C84-4AC9-B52D-76AF9C7D3C2C}"/>
              </a:ext>
            </a:extLst>
          </p:cNvPr>
          <p:cNvPicPr>
            <a:picLocks noChangeAspect="1"/>
          </p:cNvPicPr>
          <p:nvPr/>
        </p:nvPicPr>
        <p:blipFill rotWithShape="1">
          <a:blip r:embed="rId3"/>
          <a:srcRect l="21667" t="26296" r="20000" b="23333"/>
          <a:stretch/>
        </p:blipFill>
        <p:spPr>
          <a:xfrm>
            <a:off x="591938" y="389478"/>
            <a:ext cx="6506092" cy="3160102"/>
          </a:xfrm>
          <a:prstGeom prst="rect">
            <a:avLst/>
          </a:prstGeom>
        </p:spPr>
      </p:pic>
      <p:pic>
        <p:nvPicPr>
          <p:cNvPr id="7" name="Picture 6">
            <a:extLst>
              <a:ext uri="{FF2B5EF4-FFF2-40B4-BE49-F238E27FC236}">
                <a16:creationId xmlns:a16="http://schemas.microsoft.com/office/drawing/2014/main" id="{B24C4C8C-9173-4B8D-A20D-8BC0BCB17CFF}"/>
              </a:ext>
            </a:extLst>
          </p:cNvPr>
          <p:cNvPicPr>
            <a:picLocks noChangeAspect="1"/>
          </p:cNvPicPr>
          <p:nvPr/>
        </p:nvPicPr>
        <p:blipFill rotWithShape="1">
          <a:blip r:embed="rId4"/>
          <a:srcRect l="24166" t="26296" r="25000" b="8519"/>
          <a:stretch/>
        </p:blipFill>
        <p:spPr>
          <a:xfrm>
            <a:off x="7239000" y="1726179"/>
            <a:ext cx="4591050" cy="3311577"/>
          </a:xfrm>
          <a:prstGeom prst="rect">
            <a:avLst/>
          </a:prstGeom>
        </p:spPr>
      </p:pic>
    </p:spTree>
    <p:extLst>
      <p:ext uri="{BB962C8B-B14F-4D97-AF65-F5344CB8AC3E}">
        <p14:creationId xmlns:p14="http://schemas.microsoft.com/office/powerpoint/2010/main" val="1509127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4658-8846-4638-8A94-8586BF5A9832}"/>
              </a:ext>
            </a:extLst>
          </p:cNvPr>
          <p:cNvSpPr>
            <a:spLocks noGrp="1"/>
          </p:cNvSpPr>
          <p:nvPr>
            <p:ph type="title"/>
          </p:nvPr>
        </p:nvSpPr>
        <p:spPr>
          <a:xfrm>
            <a:off x="1828800" y="3130012"/>
            <a:ext cx="8930640" cy="1325563"/>
          </a:xfrm>
        </p:spPr>
        <p:txBody>
          <a:bodyPr>
            <a:noAutofit/>
          </a:bodyPr>
          <a:lstStyle/>
          <a:p>
            <a:r>
              <a:rPr lang="en-US" sz="3600" b="1" dirty="0">
                <a:solidFill>
                  <a:srgbClr val="FF0000"/>
                </a:solidFill>
                <a:latin typeface="Arial" panose="020B0604020202020204" pitchFamily="34" charset="0"/>
                <a:cs typeface="Arial" panose="020B0604020202020204" pitchFamily="34" charset="0"/>
              </a:rPr>
              <a:t>Aim. </a:t>
            </a:r>
            <a:r>
              <a:rPr lang="en-US" sz="3600" dirty="0">
                <a:solidFill>
                  <a:srgbClr val="002060"/>
                </a:solidFill>
                <a:latin typeface="Arial" panose="020B0604020202020204" pitchFamily="34" charset="0"/>
                <a:cs typeface="Arial" panose="020B0604020202020204" pitchFamily="34" charset="0"/>
              </a:rPr>
              <a:t>To apply artificial intelligence tools to understand and predict CNS drug properties</a:t>
            </a:r>
            <a:br>
              <a:rPr lang="en-US" sz="3600" dirty="0">
                <a:solidFill>
                  <a:srgbClr val="002060"/>
                </a:solidFill>
                <a:latin typeface="Arial" panose="020B0604020202020204" pitchFamily="34" charset="0"/>
                <a:cs typeface="Arial" panose="020B0604020202020204" pitchFamily="34" charset="0"/>
              </a:rPr>
            </a:br>
            <a:r>
              <a:rPr lang="en-US" sz="3600" dirty="0">
                <a:solidFill>
                  <a:srgbClr val="002060"/>
                </a:solidFill>
                <a:latin typeface="Arial" panose="020B0604020202020204" pitchFamily="34" charset="0"/>
                <a:cs typeface="Arial" panose="020B0604020202020204" pitchFamily="34" charset="0"/>
              </a:rPr>
              <a:t>Q: </a:t>
            </a:r>
            <a:r>
              <a:rPr lang="en-US" sz="3600" dirty="0">
                <a:solidFill>
                  <a:srgbClr val="FF0000"/>
                </a:solidFill>
                <a:latin typeface="Arial" panose="020B0604020202020204" pitchFamily="34" charset="0"/>
                <a:cs typeface="Arial" panose="020B0604020202020204" pitchFamily="34" charset="0"/>
              </a:rPr>
              <a:t>Can we use zebrafish screens to study NOVEL CNS drugs? </a:t>
            </a:r>
            <a:endParaRPr lang="en-US" sz="3200" dirty="0">
              <a:solidFill>
                <a:srgbClr val="FF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12BEAEA-AA72-465D-80C4-113E960D9DAB}"/>
              </a:ext>
            </a:extLst>
          </p:cNvPr>
          <p:cNvSpPr txBox="1"/>
          <p:nvPr/>
        </p:nvSpPr>
        <p:spPr>
          <a:xfrm>
            <a:off x="426367" y="332742"/>
            <a:ext cx="3467616"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Smart Zebrafish</a:t>
            </a:r>
          </a:p>
        </p:txBody>
      </p:sp>
    </p:spTree>
    <p:extLst>
      <p:ext uri="{BB962C8B-B14F-4D97-AF65-F5344CB8AC3E}">
        <p14:creationId xmlns:p14="http://schemas.microsoft.com/office/powerpoint/2010/main" val="6424000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597E6-D60B-4AE9-8855-1F327DCB3022}"/>
              </a:ext>
            </a:extLst>
          </p:cNvPr>
          <p:cNvSpPr>
            <a:spLocks noGrp="1"/>
          </p:cNvSpPr>
          <p:nvPr>
            <p:ph type="title"/>
          </p:nvPr>
        </p:nvSpPr>
        <p:spPr/>
        <p:txBody>
          <a:bodyPr/>
          <a:lstStyle/>
          <a:p>
            <a:r>
              <a:rPr lang="en-US" b="1" dirty="0">
                <a:solidFill>
                  <a:srgbClr val="002060"/>
                </a:solidFill>
              </a:rPr>
              <a:t>High-throughput drug screening</a:t>
            </a:r>
            <a:br>
              <a:rPr lang="en-US" b="1" dirty="0">
                <a:solidFill>
                  <a:srgbClr val="002060"/>
                </a:solidFill>
              </a:rPr>
            </a:br>
            <a:r>
              <a:rPr lang="en-US" b="1" dirty="0">
                <a:solidFill>
                  <a:srgbClr val="002060"/>
                </a:solidFill>
              </a:rPr>
              <a:t>&gt;10 000 drugs/day</a:t>
            </a:r>
          </a:p>
        </p:txBody>
      </p:sp>
      <p:pic>
        <p:nvPicPr>
          <p:cNvPr id="4" name="Picture 3">
            <a:extLst>
              <a:ext uri="{FF2B5EF4-FFF2-40B4-BE49-F238E27FC236}">
                <a16:creationId xmlns:a16="http://schemas.microsoft.com/office/drawing/2014/main" id="{E21DAFAA-C769-4536-9B8F-85DDBCCE3978}"/>
              </a:ext>
            </a:extLst>
          </p:cNvPr>
          <p:cNvPicPr>
            <a:picLocks noChangeAspect="1"/>
          </p:cNvPicPr>
          <p:nvPr/>
        </p:nvPicPr>
        <p:blipFill rotWithShape="1">
          <a:blip r:embed="rId2"/>
          <a:srcRect l="15001" t="32222" r="6666" b="15925"/>
          <a:stretch/>
        </p:blipFill>
        <p:spPr>
          <a:xfrm>
            <a:off x="1798320" y="2362200"/>
            <a:ext cx="8595360" cy="3200400"/>
          </a:xfrm>
          <a:prstGeom prst="rect">
            <a:avLst/>
          </a:prstGeom>
        </p:spPr>
      </p:pic>
    </p:spTree>
    <p:extLst>
      <p:ext uri="{BB962C8B-B14F-4D97-AF65-F5344CB8AC3E}">
        <p14:creationId xmlns:p14="http://schemas.microsoft.com/office/powerpoint/2010/main" val="35844973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0"/>
            <a:ext cx="8534400" cy="1143000"/>
          </a:xfrm>
        </p:spPr>
        <p:txBody>
          <a:bodyPr>
            <a:noAutofit/>
          </a:bodyPr>
          <a:lstStyle/>
          <a:p>
            <a:r>
              <a:rPr lang="en-US" sz="3600" b="1" dirty="0">
                <a:solidFill>
                  <a:srgbClr val="002060"/>
                </a:solidFill>
                <a:latin typeface="Arial" panose="020B0604020202020204" pitchFamily="34" charset="0"/>
                <a:cs typeface="Arial" panose="020B0604020202020204" pitchFamily="34" charset="0"/>
              </a:rPr>
              <a:t>Acute </a:t>
            </a:r>
            <a:r>
              <a:rPr lang="en-US" sz="3600" b="1" dirty="0" err="1">
                <a:solidFill>
                  <a:srgbClr val="002060"/>
                </a:solidFill>
                <a:latin typeface="Arial" panose="020B0604020202020204" pitchFamily="34" charset="0"/>
                <a:cs typeface="Arial" panose="020B0604020202020204" pitchFamily="34" charset="0"/>
              </a:rPr>
              <a:t>micotine</a:t>
            </a:r>
            <a:r>
              <a:rPr lang="en-US" sz="3600" b="1" dirty="0">
                <a:solidFill>
                  <a:srgbClr val="002060"/>
                </a:solidFill>
                <a:latin typeface="Arial" panose="020B0604020202020204" pitchFamily="34" charset="0"/>
                <a:cs typeface="Arial" panose="020B0604020202020204" pitchFamily="34" charset="0"/>
              </a:rPr>
              <a:t> (10 mg/L) effects</a:t>
            </a:r>
          </a:p>
        </p:txBody>
      </p:sp>
      <p:pic>
        <p:nvPicPr>
          <p:cNvPr id="97282" name="Picture 2"/>
          <p:cNvPicPr>
            <a:picLocks noChangeAspect="1" noChangeArrowheads="1"/>
          </p:cNvPicPr>
          <p:nvPr/>
        </p:nvPicPr>
        <p:blipFill>
          <a:blip r:embed="rId3" cstate="print"/>
          <a:srcRect/>
          <a:stretch>
            <a:fillRect/>
          </a:stretch>
        </p:blipFill>
        <p:spPr bwMode="auto">
          <a:xfrm>
            <a:off x="2133600" y="1066800"/>
            <a:ext cx="8120282" cy="1676400"/>
          </a:xfrm>
          <a:prstGeom prst="rect">
            <a:avLst/>
          </a:prstGeom>
          <a:noFill/>
          <a:ln w="9525">
            <a:noFill/>
            <a:miter lim="800000"/>
            <a:headEnd/>
            <a:tailEnd/>
          </a:ln>
        </p:spPr>
      </p:pic>
      <p:pic>
        <p:nvPicPr>
          <p:cNvPr id="29698" name="Picture 2"/>
          <p:cNvPicPr>
            <a:picLocks noChangeAspect="1" noChangeArrowheads="1"/>
          </p:cNvPicPr>
          <p:nvPr/>
        </p:nvPicPr>
        <p:blipFill>
          <a:blip r:embed="rId4" cstate="print"/>
          <a:srcRect/>
          <a:stretch>
            <a:fillRect/>
          </a:stretch>
        </p:blipFill>
        <p:spPr bwMode="auto">
          <a:xfrm>
            <a:off x="2590801" y="2819401"/>
            <a:ext cx="6422031" cy="3590925"/>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219200"/>
          </a:xfrm>
        </p:spPr>
        <p:txBody>
          <a:bodyPr>
            <a:normAutofit/>
          </a:bodyPr>
          <a:lstStyle/>
          <a:p>
            <a:r>
              <a:rPr lang="en-US" sz="4000" b="1" dirty="0">
                <a:solidFill>
                  <a:srgbClr val="002060"/>
                </a:solidFill>
              </a:rPr>
              <a:t>Acute ketamine effects</a:t>
            </a:r>
          </a:p>
        </p:txBody>
      </p:sp>
      <p:sp>
        <p:nvSpPr>
          <p:cNvPr id="3" name="Content Placeholder 2"/>
          <p:cNvSpPr>
            <a:spLocks noGrp="1"/>
          </p:cNvSpPr>
          <p:nvPr>
            <p:ph idx="1"/>
          </p:nvPr>
        </p:nvSpPr>
        <p:spPr>
          <a:xfrm>
            <a:off x="1752600" y="4800600"/>
            <a:ext cx="4267200" cy="1905000"/>
          </a:xfrm>
        </p:spPr>
        <p:txBody>
          <a:bodyPr>
            <a:normAutofit/>
          </a:bodyPr>
          <a:lstStyle/>
          <a:p>
            <a:pPr algn="just"/>
            <a:r>
              <a:rPr lang="en-US" sz="1600" dirty="0"/>
              <a:t>Strong anxiolytic effect at 20 and 40 </a:t>
            </a:r>
            <a:r>
              <a:rPr lang="en-US" sz="1600" dirty="0" err="1"/>
              <a:t>mgL</a:t>
            </a:r>
            <a:endParaRPr lang="en-US" sz="1600" dirty="0"/>
          </a:p>
          <a:p>
            <a:pPr algn="just"/>
            <a:r>
              <a:rPr lang="en-US" sz="1600" dirty="0"/>
              <a:t>Stereotyped circling behaviors at higher doses, on horizontal plane – not visible from front view (2D), requires 3D reconstruction </a:t>
            </a:r>
          </a:p>
        </p:txBody>
      </p:sp>
      <p:pic>
        <p:nvPicPr>
          <p:cNvPr id="4" name="Picture 3" descr="Fig1NTT- Cop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1219201"/>
            <a:ext cx="9144000" cy="3283059"/>
          </a:xfrm>
          <a:prstGeom prst="rect">
            <a:avLst/>
          </a:prstGeom>
        </p:spPr>
      </p:pic>
      <p:pic>
        <p:nvPicPr>
          <p:cNvPr id="5" name="Picture 4" descr="OFTtrac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1" y="4495800"/>
            <a:ext cx="3110651" cy="2133600"/>
          </a:xfrm>
          <a:prstGeom prst="rect">
            <a:avLst/>
          </a:prstGeom>
        </p:spPr>
      </p:pic>
      <p:sp>
        <p:nvSpPr>
          <p:cNvPr id="6" name="TextBox 5"/>
          <p:cNvSpPr txBox="1"/>
          <p:nvPr/>
        </p:nvSpPr>
        <p:spPr>
          <a:xfrm>
            <a:off x="4800601" y="6324600"/>
            <a:ext cx="1739707" cy="369332"/>
          </a:xfrm>
          <a:prstGeom prst="rect">
            <a:avLst/>
          </a:prstGeom>
          <a:noFill/>
        </p:spPr>
        <p:txBody>
          <a:bodyPr wrap="none" rtlCol="0">
            <a:spAutoFit/>
          </a:bodyPr>
          <a:lstStyle/>
          <a:p>
            <a:r>
              <a:rPr lang="en-US" dirty="0" err="1"/>
              <a:t>Kyzar</a:t>
            </a:r>
            <a:r>
              <a:rPr lang="en-US" dirty="0"/>
              <a:t> et al. 2012</a:t>
            </a:r>
          </a:p>
        </p:txBody>
      </p:sp>
    </p:spTree>
    <p:extLst>
      <p:ext uri="{BB962C8B-B14F-4D97-AF65-F5344CB8AC3E}">
        <p14:creationId xmlns:p14="http://schemas.microsoft.com/office/powerpoint/2010/main" val="36407100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3A2B-9D75-4FDB-A3AC-F6377DFF3D6B}"/>
              </a:ext>
            </a:extLst>
          </p:cNvPr>
          <p:cNvSpPr>
            <a:spLocks noGrp="1"/>
          </p:cNvSpPr>
          <p:nvPr>
            <p:ph type="title"/>
          </p:nvPr>
        </p:nvSpPr>
        <p:spPr>
          <a:xfrm>
            <a:off x="710609" y="184371"/>
            <a:ext cx="10515600" cy="1325563"/>
          </a:xfrm>
        </p:spPr>
        <p:txBody>
          <a:bodyPr>
            <a:normAutofit/>
          </a:bodyPr>
          <a:lstStyle/>
          <a:p>
            <a:r>
              <a:rPr lang="en-US" sz="3600" dirty="0">
                <a:solidFill>
                  <a:srgbClr val="002060"/>
                </a:solidFill>
                <a:latin typeface="Arial" panose="020B0604020202020204" pitchFamily="34" charset="0"/>
                <a:cs typeface="Arial" panose="020B0604020202020204" pitchFamily="34" charset="0"/>
              </a:rPr>
              <a:t>First application of Artificial Intelligence (AI) to zebrafish CNS models</a:t>
            </a:r>
          </a:p>
        </p:txBody>
      </p:sp>
      <p:pic>
        <p:nvPicPr>
          <p:cNvPr id="5" name="Picture 4">
            <a:extLst>
              <a:ext uri="{FF2B5EF4-FFF2-40B4-BE49-F238E27FC236}">
                <a16:creationId xmlns:a16="http://schemas.microsoft.com/office/drawing/2014/main" id="{DD22FFA4-F69D-4351-8EDB-C9EFECAE4B20}"/>
              </a:ext>
            </a:extLst>
          </p:cNvPr>
          <p:cNvPicPr>
            <a:picLocks noChangeAspect="1"/>
          </p:cNvPicPr>
          <p:nvPr/>
        </p:nvPicPr>
        <p:blipFill rotWithShape="1">
          <a:blip r:embed="rId2"/>
          <a:srcRect l="8460" t="29923" r="30930" b="24496"/>
          <a:stretch/>
        </p:blipFill>
        <p:spPr>
          <a:xfrm>
            <a:off x="593652" y="1400795"/>
            <a:ext cx="7019260" cy="2969298"/>
          </a:xfrm>
          <a:prstGeom prst="rect">
            <a:avLst/>
          </a:prstGeom>
        </p:spPr>
      </p:pic>
      <p:sp>
        <p:nvSpPr>
          <p:cNvPr id="7" name="TextBox 6">
            <a:extLst>
              <a:ext uri="{FF2B5EF4-FFF2-40B4-BE49-F238E27FC236}">
                <a16:creationId xmlns:a16="http://schemas.microsoft.com/office/drawing/2014/main" id="{7196DBF1-3E77-4087-B59B-2CF71DA5F8E8}"/>
              </a:ext>
            </a:extLst>
          </p:cNvPr>
          <p:cNvSpPr txBox="1"/>
          <p:nvPr/>
        </p:nvSpPr>
        <p:spPr>
          <a:xfrm>
            <a:off x="816934" y="4480983"/>
            <a:ext cx="10804451" cy="2031325"/>
          </a:xfrm>
          <a:prstGeom prst="rect">
            <a:avLst/>
          </a:prstGeom>
          <a:noFill/>
        </p:spPr>
        <p:txBody>
          <a:bodyPr wrap="square">
            <a:spAutoFit/>
          </a:bodyPr>
          <a:lstStyle/>
          <a:p>
            <a:r>
              <a:rPr lang="en-US" b="0" i="0" dirty="0">
                <a:solidFill>
                  <a:srgbClr val="212121"/>
                </a:solidFill>
                <a:effectLst/>
                <a:latin typeface="BlinkMacSystemFont"/>
              </a:rPr>
              <a:t>Here, we applied the artificial intelligence (AI) neural network-based algorithms to a large dataset of adult zebrafish locomotor tracks collected previously in a series of in vivo experiments with multiple established psychotropic drugs. </a:t>
            </a:r>
          </a:p>
          <a:p>
            <a:endParaRPr lang="en-US" b="0" i="0" dirty="0">
              <a:solidFill>
                <a:srgbClr val="FF0000"/>
              </a:solidFill>
              <a:effectLst/>
              <a:latin typeface="BlinkMacSystemFont"/>
            </a:endParaRPr>
          </a:p>
          <a:p>
            <a:r>
              <a:rPr lang="en-US" b="0" i="0" dirty="0">
                <a:solidFill>
                  <a:srgbClr val="FF0000"/>
                </a:solidFill>
                <a:effectLst/>
                <a:latin typeface="BlinkMacSystemFont"/>
              </a:rPr>
              <a:t>We first trained AI to recognize various drugs from a wide range of psychotropic agents tested, and then confirmed prediction accuracy of trained AI by comparing several agents with known similar behavioral and pharmacological profiles. </a:t>
            </a:r>
            <a:endParaRPr lang="en-US" dirty="0">
              <a:solidFill>
                <a:srgbClr val="FF0000"/>
              </a:solidFill>
            </a:endParaRPr>
          </a:p>
        </p:txBody>
      </p:sp>
      <p:pic>
        <p:nvPicPr>
          <p:cNvPr id="8" name="Picture 7">
            <a:extLst>
              <a:ext uri="{FF2B5EF4-FFF2-40B4-BE49-F238E27FC236}">
                <a16:creationId xmlns:a16="http://schemas.microsoft.com/office/drawing/2014/main" id="{69407692-067C-4FE7-B8DC-24B0D11C8594}"/>
              </a:ext>
            </a:extLst>
          </p:cNvPr>
          <p:cNvPicPr>
            <a:picLocks noChangeAspect="1"/>
          </p:cNvPicPr>
          <p:nvPr/>
        </p:nvPicPr>
        <p:blipFill rotWithShape="1">
          <a:blip r:embed="rId3"/>
          <a:srcRect l="26686" t="20000" r="28139" b="9147"/>
          <a:stretch/>
        </p:blipFill>
        <p:spPr>
          <a:xfrm>
            <a:off x="6691628" y="1620824"/>
            <a:ext cx="2727932" cy="2406689"/>
          </a:xfrm>
          <a:prstGeom prst="rect">
            <a:avLst/>
          </a:prstGeom>
        </p:spPr>
      </p:pic>
      <p:pic>
        <p:nvPicPr>
          <p:cNvPr id="2050" name="Picture 2" descr="Guide To Understanding Artificial Intelligence - ReadWrite">
            <a:extLst>
              <a:ext uri="{FF2B5EF4-FFF2-40B4-BE49-F238E27FC236}">
                <a16:creationId xmlns:a16="http://schemas.microsoft.com/office/drawing/2014/main" id="{CC4526DC-5FFA-4BCF-9DD5-655430021D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549"/>
          <a:stretch/>
        </p:blipFill>
        <p:spPr bwMode="auto">
          <a:xfrm flipH="1">
            <a:off x="9613621" y="1620824"/>
            <a:ext cx="1943092" cy="240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257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079" y="149053"/>
            <a:ext cx="4903088" cy="1325563"/>
          </a:xfrm>
        </p:spPr>
        <p:txBody>
          <a:bodyPr/>
          <a:lstStyle/>
          <a:p>
            <a:pPr algn="ctr"/>
            <a:r>
              <a:rPr lang="en-US" b="1" dirty="0">
                <a:solidFill>
                  <a:srgbClr val="002060"/>
                </a:solidFill>
              </a:rPr>
              <a:t>Zebrafish as a model</a:t>
            </a:r>
          </a:p>
        </p:txBody>
      </p:sp>
      <p:pic>
        <p:nvPicPr>
          <p:cNvPr id="4" name="Picture 3" descr="D:\kuloth\2015\09-Sep\04-09-2015\nrd_aop\slides_img\nrd4627-f1.jpg"/>
          <p:cNvPicPr>
            <a:picLocks noChangeAspect="1" noChangeArrowheads="1"/>
          </p:cNvPicPr>
          <p:nvPr/>
        </p:nvPicPr>
        <p:blipFill>
          <a:blip r:embed="rId2" cstate="print"/>
          <a:srcRect/>
          <a:stretch>
            <a:fillRect/>
          </a:stretch>
        </p:blipFill>
        <p:spPr bwMode="auto">
          <a:xfrm>
            <a:off x="1198880" y="1771969"/>
            <a:ext cx="3508053" cy="4470332"/>
          </a:xfrm>
          <a:prstGeom prst="rect">
            <a:avLst/>
          </a:prstGeom>
          <a:noFill/>
          <a:ln w="9525">
            <a:noFill/>
            <a:miter lim="800000"/>
            <a:headEnd/>
            <a:tailEnd/>
          </a:ln>
        </p:spPr>
      </p:pic>
      <p:sp>
        <p:nvSpPr>
          <p:cNvPr id="9" name="Rectangle 8"/>
          <p:cNvSpPr/>
          <p:nvPr/>
        </p:nvSpPr>
        <p:spPr>
          <a:xfrm>
            <a:off x="961757" y="6215386"/>
            <a:ext cx="1314450" cy="196208"/>
          </a:xfrm>
          <a:prstGeom prst="rect">
            <a:avLst/>
          </a:prstGeom>
        </p:spPr>
        <p:txBody>
          <a:bodyPr wrap="square">
            <a:spAutoFit/>
          </a:bodyPr>
          <a:lstStyle/>
          <a:p>
            <a:pPr algn="r"/>
            <a:r>
              <a:rPr lang="en-US" sz="675" i="1" dirty="0" err="1">
                <a:latin typeface="Arial" pitchFamily="34" charset="0"/>
                <a:cs typeface="Arial" pitchFamily="34" charset="0"/>
              </a:rPr>
              <a:t>MacRae</a:t>
            </a:r>
            <a:r>
              <a:rPr lang="en-US" sz="675" i="1" dirty="0">
                <a:latin typeface="Arial" pitchFamily="34" charset="0"/>
                <a:cs typeface="Arial" pitchFamily="34" charset="0"/>
              </a:rPr>
              <a:t> &amp; Peterson, 2015</a:t>
            </a:r>
          </a:p>
        </p:txBody>
      </p:sp>
      <p:pic>
        <p:nvPicPr>
          <p:cNvPr id="5" name="Picture 2">
            <a:extLst>
              <a:ext uri="{FF2B5EF4-FFF2-40B4-BE49-F238E27FC236}">
                <a16:creationId xmlns:a16="http://schemas.microsoft.com/office/drawing/2014/main" id="{171866D8-A81A-AE26-97CE-750ECD144E47}"/>
              </a:ext>
            </a:extLst>
          </p:cNvPr>
          <p:cNvPicPr>
            <a:picLocks noChangeAspect="1" noChangeArrowheads="1"/>
          </p:cNvPicPr>
          <p:nvPr/>
        </p:nvPicPr>
        <p:blipFill>
          <a:blip r:embed="rId3" cstate="print"/>
          <a:srcRect r="66357"/>
          <a:stretch>
            <a:fillRect/>
          </a:stretch>
        </p:blipFill>
        <p:spPr bwMode="auto">
          <a:xfrm>
            <a:off x="5309488" y="446406"/>
            <a:ext cx="1750220" cy="4090292"/>
          </a:xfrm>
          <a:prstGeom prst="rect">
            <a:avLst/>
          </a:prstGeom>
          <a:noFill/>
          <a:ln w="9525">
            <a:noFill/>
            <a:miter lim="800000"/>
            <a:headEnd/>
            <a:tailEnd/>
          </a:ln>
        </p:spPr>
      </p:pic>
      <p:pic>
        <p:nvPicPr>
          <p:cNvPr id="6" name="Picture 2">
            <a:extLst>
              <a:ext uri="{FF2B5EF4-FFF2-40B4-BE49-F238E27FC236}">
                <a16:creationId xmlns:a16="http://schemas.microsoft.com/office/drawing/2014/main" id="{7FF1D750-B6E4-95EF-3395-20D437D97329}"/>
              </a:ext>
            </a:extLst>
          </p:cNvPr>
          <p:cNvPicPr>
            <a:picLocks noChangeAspect="1" noChangeArrowheads="1"/>
          </p:cNvPicPr>
          <p:nvPr/>
        </p:nvPicPr>
        <p:blipFill>
          <a:blip r:embed="rId3" cstate="print"/>
          <a:srcRect l="34201" r="34572"/>
          <a:stretch>
            <a:fillRect/>
          </a:stretch>
        </p:blipFill>
        <p:spPr bwMode="auto">
          <a:xfrm>
            <a:off x="10124872" y="811835"/>
            <a:ext cx="1398702" cy="3455127"/>
          </a:xfrm>
          <a:prstGeom prst="rect">
            <a:avLst/>
          </a:prstGeom>
          <a:noFill/>
          <a:ln w="9525">
            <a:noFill/>
            <a:miter lim="800000"/>
            <a:headEnd/>
            <a:tailEnd/>
          </a:ln>
        </p:spPr>
      </p:pic>
      <p:pic>
        <p:nvPicPr>
          <p:cNvPr id="7" name="Picture 2">
            <a:extLst>
              <a:ext uri="{FF2B5EF4-FFF2-40B4-BE49-F238E27FC236}">
                <a16:creationId xmlns:a16="http://schemas.microsoft.com/office/drawing/2014/main" id="{1832DE87-DF72-8233-780C-B669F0A47A3A}"/>
              </a:ext>
            </a:extLst>
          </p:cNvPr>
          <p:cNvPicPr>
            <a:picLocks noChangeAspect="1" noChangeArrowheads="1"/>
          </p:cNvPicPr>
          <p:nvPr/>
        </p:nvPicPr>
        <p:blipFill>
          <a:blip r:embed="rId3" cstate="print"/>
          <a:srcRect l="65428"/>
          <a:stretch>
            <a:fillRect/>
          </a:stretch>
        </p:blipFill>
        <p:spPr bwMode="auto">
          <a:xfrm>
            <a:off x="7179403" y="494253"/>
            <a:ext cx="1798568" cy="4090292"/>
          </a:xfrm>
          <a:prstGeom prst="rect">
            <a:avLst/>
          </a:prstGeom>
          <a:noFill/>
          <a:ln w="9525">
            <a:noFill/>
            <a:miter lim="800000"/>
            <a:headEnd/>
            <a:tailEnd/>
          </a:ln>
        </p:spPr>
      </p:pic>
      <p:sp>
        <p:nvSpPr>
          <p:cNvPr id="8" name="Right Brace 7">
            <a:extLst>
              <a:ext uri="{FF2B5EF4-FFF2-40B4-BE49-F238E27FC236}">
                <a16:creationId xmlns:a16="http://schemas.microsoft.com/office/drawing/2014/main" id="{A622572B-A563-A067-AE40-DD297C9725AD}"/>
              </a:ext>
            </a:extLst>
          </p:cNvPr>
          <p:cNvSpPr/>
          <p:nvPr/>
        </p:nvSpPr>
        <p:spPr>
          <a:xfrm>
            <a:off x="9326293" y="627007"/>
            <a:ext cx="311084" cy="3824784"/>
          </a:xfrm>
          <a:prstGeom prst="rightBrace">
            <a:avLst>
              <a:gd name="adj1" fmla="val 65151"/>
              <a:gd name="adj2" fmla="val 50000"/>
            </a:avLst>
          </a:prstGeom>
          <a:ln w="28575">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pic>
        <p:nvPicPr>
          <p:cNvPr id="10" name="Picture 2">
            <a:extLst>
              <a:ext uri="{FF2B5EF4-FFF2-40B4-BE49-F238E27FC236}">
                <a16:creationId xmlns:a16="http://schemas.microsoft.com/office/drawing/2014/main" id="{B56E9CA5-6BF4-7F2F-52C0-6B3CF6B398C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56832"/>
          <a:stretch/>
        </p:blipFill>
        <p:spPr bwMode="auto">
          <a:xfrm>
            <a:off x="9247199" y="4650155"/>
            <a:ext cx="2564742" cy="19154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1A9350-E54B-4F82-B96E-722D43F884C8}"/>
              </a:ext>
            </a:extLst>
          </p:cNvPr>
          <p:cNvPicPr>
            <a:picLocks noGrp="1" noChangeAspect="1"/>
          </p:cNvPicPr>
          <p:nvPr>
            <p:ph idx="1"/>
          </p:nvPr>
        </p:nvPicPr>
        <p:blipFill rotWithShape="1">
          <a:blip r:embed="rId2"/>
          <a:srcRect l="20317" t="13850" r="20711" b="37818"/>
          <a:stretch/>
        </p:blipFill>
        <p:spPr>
          <a:xfrm>
            <a:off x="223520" y="132079"/>
            <a:ext cx="4561840" cy="2103121"/>
          </a:xfrm>
        </p:spPr>
      </p:pic>
      <p:pic>
        <p:nvPicPr>
          <p:cNvPr id="7" name="Picture 6">
            <a:extLst>
              <a:ext uri="{FF2B5EF4-FFF2-40B4-BE49-F238E27FC236}">
                <a16:creationId xmlns:a16="http://schemas.microsoft.com/office/drawing/2014/main" id="{2FCA47D6-D59B-45E9-B27D-E4A3813E0DFF}"/>
              </a:ext>
            </a:extLst>
          </p:cNvPr>
          <p:cNvPicPr>
            <a:picLocks noChangeAspect="1"/>
          </p:cNvPicPr>
          <p:nvPr/>
        </p:nvPicPr>
        <p:blipFill rotWithShape="1">
          <a:blip r:embed="rId3"/>
          <a:srcRect l="21167" t="25334" r="21917" b="19555"/>
          <a:stretch/>
        </p:blipFill>
        <p:spPr>
          <a:xfrm>
            <a:off x="6604000" y="386079"/>
            <a:ext cx="5445760" cy="2966065"/>
          </a:xfrm>
          <a:prstGeom prst="rect">
            <a:avLst/>
          </a:prstGeom>
        </p:spPr>
      </p:pic>
      <p:pic>
        <p:nvPicPr>
          <p:cNvPr id="9" name="Picture 8">
            <a:extLst>
              <a:ext uri="{FF2B5EF4-FFF2-40B4-BE49-F238E27FC236}">
                <a16:creationId xmlns:a16="http://schemas.microsoft.com/office/drawing/2014/main" id="{29EF770C-CA8E-409B-B470-36BF20537793}"/>
              </a:ext>
            </a:extLst>
          </p:cNvPr>
          <p:cNvPicPr>
            <a:picLocks noChangeAspect="1"/>
          </p:cNvPicPr>
          <p:nvPr/>
        </p:nvPicPr>
        <p:blipFill rotWithShape="1">
          <a:blip r:embed="rId4"/>
          <a:srcRect l="30417" t="32889" r="30833" b="20593"/>
          <a:stretch/>
        </p:blipFill>
        <p:spPr>
          <a:xfrm>
            <a:off x="2352878" y="3865222"/>
            <a:ext cx="4078401" cy="2754017"/>
          </a:xfrm>
          <a:prstGeom prst="rect">
            <a:avLst/>
          </a:prstGeom>
        </p:spPr>
      </p:pic>
      <p:pic>
        <p:nvPicPr>
          <p:cNvPr id="11" name="Picture 10">
            <a:extLst>
              <a:ext uri="{FF2B5EF4-FFF2-40B4-BE49-F238E27FC236}">
                <a16:creationId xmlns:a16="http://schemas.microsoft.com/office/drawing/2014/main" id="{4F2F708D-C67F-4D77-8015-1D6D9CD068EA}"/>
              </a:ext>
            </a:extLst>
          </p:cNvPr>
          <p:cNvPicPr>
            <a:picLocks noChangeAspect="1"/>
          </p:cNvPicPr>
          <p:nvPr/>
        </p:nvPicPr>
        <p:blipFill rotWithShape="1">
          <a:blip r:embed="rId5"/>
          <a:srcRect l="21584" t="29185" r="22166" b="13036"/>
          <a:stretch/>
        </p:blipFill>
        <p:spPr>
          <a:xfrm>
            <a:off x="6887770" y="3717904"/>
            <a:ext cx="4766567" cy="2754017"/>
          </a:xfrm>
          <a:prstGeom prst="rect">
            <a:avLst/>
          </a:prstGeom>
        </p:spPr>
      </p:pic>
      <p:sp>
        <p:nvSpPr>
          <p:cNvPr id="13" name="TextBox 12">
            <a:extLst>
              <a:ext uri="{FF2B5EF4-FFF2-40B4-BE49-F238E27FC236}">
                <a16:creationId xmlns:a16="http://schemas.microsoft.com/office/drawing/2014/main" id="{D22036C5-BB9D-4161-B8A0-006F86CD9381}"/>
              </a:ext>
            </a:extLst>
          </p:cNvPr>
          <p:cNvSpPr txBox="1"/>
          <p:nvPr/>
        </p:nvSpPr>
        <p:spPr>
          <a:xfrm>
            <a:off x="411125" y="2409700"/>
            <a:ext cx="6096000" cy="1384995"/>
          </a:xfrm>
          <a:prstGeom prst="rect">
            <a:avLst/>
          </a:prstGeom>
          <a:noFill/>
        </p:spPr>
        <p:txBody>
          <a:bodyPr wrap="square">
            <a:spAutoFit/>
          </a:bodyPr>
          <a:lstStyle/>
          <a:p>
            <a:r>
              <a:rPr lang="en-US" sz="1400" dirty="0">
                <a:latin typeface="Arial" panose="020B0604020202020204" pitchFamily="34" charset="0"/>
                <a:cs typeface="Arial" panose="020B0604020202020204" pitchFamily="34" charset="0"/>
              </a:rPr>
              <a:t>Here, we test a battery of ten novel N-benzyl-2-phenylethylamine (NBPEA) derivatives with the 2,4- and 3,4-dimethoxy substitutions in the </a:t>
            </a:r>
            <a:r>
              <a:rPr lang="en-US" sz="1400" dirty="0">
                <a:solidFill>
                  <a:srgbClr val="FF0000"/>
                </a:solidFill>
                <a:latin typeface="Arial" panose="020B0604020202020204" pitchFamily="34" charset="0"/>
                <a:cs typeface="Arial" panose="020B0604020202020204" pitchFamily="34" charset="0"/>
              </a:rPr>
              <a:t>phenethylamine moiety </a:t>
            </a:r>
            <a:r>
              <a:rPr lang="en-US" sz="1400" dirty="0">
                <a:latin typeface="Arial" panose="020B0604020202020204" pitchFamily="34" charset="0"/>
                <a:cs typeface="Arial" panose="020B0604020202020204" pitchFamily="34" charset="0"/>
              </a:rPr>
              <a:t>and the −OCH3, −OCF3, −F, −Cl, and −Br substitutions in the ortho position of the </a:t>
            </a:r>
            <a:r>
              <a:rPr lang="en-US" sz="1400" dirty="0">
                <a:solidFill>
                  <a:srgbClr val="FF0000"/>
                </a:solidFill>
                <a:latin typeface="Arial" panose="020B0604020202020204" pitchFamily="34" charset="0"/>
                <a:cs typeface="Arial" panose="020B0604020202020204" pitchFamily="34" charset="0"/>
              </a:rPr>
              <a:t>phenyl ring of the N-benzyl moiety</a:t>
            </a:r>
            <a:r>
              <a:rPr lang="en-US" sz="1400" dirty="0">
                <a:latin typeface="Arial" panose="020B0604020202020204" pitchFamily="34" charset="0"/>
                <a:cs typeface="Arial" panose="020B0604020202020204" pitchFamily="34" charset="0"/>
              </a:rPr>
              <a:t>, assessing their acute behavioral and neurochemical effects in 18 the adult zebrafish</a:t>
            </a:r>
          </a:p>
        </p:txBody>
      </p:sp>
    </p:spTree>
    <p:extLst>
      <p:ext uri="{BB962C8B-B14F-4D97-AF65-F5344CB8AC3E}">
        <p14:creationId xmlns:p14="http://schemas.microsoft.com/office/powerpoint/2010/main" val="3875208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E09AFB-BA10-4DDF-8EFA-C492A537828A}"/>
              </a:ext>
            </a:extLst>
          </p:cNvPr>
          <p:cNvPicPr>
            <a:picLocks noChangeAspect="1"/>
          </p:cNvPicPr>
          <p:nvPr/>
        </p:nvPicPr>
        <p:blipFill rotWithShape="1">
          <a:blip r:embed="rId2"/>
          <a:srcRect l="23417" t="23556" r="22582" b="21334"/>
          <a:stretch/>
        </p:blipFill>
        <p:spPr>
          <a:xfrm>
            <a:off x="650239" y="284480"/>
            <a:ext cx="5770880" cy="3312913"/>
          </a:xfrm>
          <a:prstGeom prst="rect">
            <a:avLst/>
          </a:prstGeom>
        </p:spPr>
      </p:pic>
      <p:pic>
        <p:nvPicPr>
          <p:cNvPr id="5" name="Picture 4">
            <a:extLst>
              <a:ext uri="{FF2B5EF4-FFF2-40B4-BE49-F238E27FC236}">
                <a16:creationId xmlns:a16="http://schemas.microsoft.com/office/drawing/2014/main" id="{0591E4F4-F142-46F7-AA2C-45BED64D0B3A}"/>
              </a:ext>
            </a:extLst>
          </p:cNvPr>
          <p:cNvPicPr>
            <a:picLocks noChangeAspect="1"/>
          </p:cNvPicPr>
          <p:nvPr/>
        </p:nvPicPr>
        <p:blipFill rotWithShape="1">
          <a:blip r:embed="rId3"/>
          <a:srcRect l="23499" t="13037" r="22500" b="6222"/>
          <a:stretch/>
        </p:blipFill>
        <p:spPr>
          <a:xfrm>
            <a:off x="6987377" y="192898"/>
            <a:ext cx="4554384" cy="3830462"/>
          </a:xfrm>
          <a:prstGeom prst="rect">
            <a:avLst/>
          </a:prstGeom>
        </p:spPr>
      </p:pic>
      <p:pic>
        <p:nvPicPr>
          <p:cNvPr id="7" name="Picture 6">
            <a:extLst>
              <a:ext uri="{FF2B5EF4-FFF2-40B4-BE49-F238E27FC236}">
                <a16:creationId xmlns:a16="http://schemas.microsoft.com/office/drawing/2014/main" id="{805D5115-429C-4954-BF04-A0D6B4470E14}"/>
              </a:ext>
            </a:extLst>
          </p:cNvPr>
          <p:cNvPicPr>
            <a:picLocks noChangeAspect="1"/>
          </p:cNvPicPr>
          <p:nvPr/>
        </p:nvPicPr>
        <p:blipFill rotWithShape="1">
          <a:blip r:embed="rId4"/>
          <a:srcRect l="22250" t="20477" r="21250" b="15999"/>
          <a:stretch/>
        </p:blipFill>
        <p:spPr>
          <a:xfrm>
            <a:off x="6987376" y="4023359"/>
            <a:ext cx="4554383" cy="2880321"/>
          </a:xfrm>
          <a:prstGeom prst="rect">
            <a:avLst/>
          </a:prstGeom>
        </p:spPr>
      </p:pic>
      <p:sp>
        <p:nvSpPr>
          <p:cNvPr id="9" name="TextBox 8">
            <a:extLst>
              <a:ext uri="{FF2B5EF4-FFF2-40B4-BE49-F238E27FC236}">
                <a16:creationId xmlns:a16="http://schemas.microsoft.com/office/drawing/2014/main" id="{2FE114C4-4410-4E52-A6A5-BC0414731EA6}"/>
              </a:ext>
            </a:extLst>
          </p:cNvPr>
          <p:cNvSpPr txBox="1"/>
          <p:nvPr/>
        </p:nvSpPr>
        <p:spPr>
          <a:xfrm>
            <a:off x="572268" y="3870364"/>
            <a:ext cx="6771285" cy="2677656"/>
          </a:xfrm>
          <a:prstGeom prst="rect">
            <a:avLst/>
          </a:prstGeom>
          <a:noFill/>
        </p:spPr>
        <p:txBody>
          <a:bodyPr wrap="square">
            <a:spAutoFit/>
          </a:bodyPr>
          <a:lstStyle/>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Overall, substitutions in the N-benzyl moiety modulate locomotion, and substitutions in the phenethylamine moiety alter zebrafish anxiety-like behavior, also affecting the brain serotonin and/or dopamine turnover.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Computational analyses of zebrafish behavioral data by artificial intelligence identified several distinct clusters for these agents, including anxiogenic/</a:t>
            </a:r>
            <a:r>
              <a:rPr lang="en-US" sz="1200" dirty="0" err="1">
                <a:latin typeface="Arial" panose="020B0604020202020204" pitchFamily="34" charset="0"/>
                <a:cs typeface="Arial" panose="020B0604020202020204" pitchFamily="34" charset="0"/>
              </a:rPr>
              <a:t>hypolocomotor</a:t>
            </a:r>
            <a:r>
              <a:rPr lang="en-US" sz="1200" dirty="0">
                <a:latin typeface="Arial" panose="020B0604020202020204" pitchFamily="34" charset="0"/>
                <a:cs typeface="Arial" panose="020B0604020202020204" pitchFamily="34" charset="0"/>
              </a:rPr>
              <a:t> (24H−NBF, 24H−NBOMe, and 34H− NBF), behaviorally inert (34H−NBBr, 34H−NBCl, and 34H−NBOMe), anxiogenic/hallucinogenic-like (24H−NBBr, 24H−NBCl, 24 and 24H−NBOMe(F)), and anxiolytic/hallucinogenic-like (34H−NBOMe(F)) drugs.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Our computational analyses also revealed phenotypic similarity of the behavioral activity of some NBPEAs to that of selected conventional serotonergic and </a:t>
            </a:r>
            <a:r>
              <a:rPr lang="en-US" sz="1200" dirty="0" err="1">
                <a:latin typeface="Arial" panose="020B0604020202020204" pitchFamily="34" charset="0"/>
                <a:cs typeface="Arial" panose="020B0604020202020204" pitchFamily="34" charset="0"/>
              </a:rPr>
              <a:t>antiglutamatergic</a:t>
            </a:r>
            <a:r>
              <a:rPr lang="en-US" sz="1200" dirty="0">
                <a:latin typeface="Arial" panose="020B0604020202020204" pitchFamily="34" charset="0"/>
                <a:cs typeface="Arial" panose="020B0604020202020204" pitchFamily="34" charset="0"/>
              </a:rPr>
              <a:t> hallucinogens. </a:t>
            </a: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rPr>
              <a:t>In silico functional molecular activity modeling further supported the overlap of the drug targets for NBPEAs tested here and the conventional serotonergic and </a:t>
            </a:r>
            <a:r>
              <a:rPr lang="en-US" sz="1200" dirty="0" err="1">
                <a:latin typeface="Arial" panose="020B0604020202020204" pitchFamily="34" charset="0"/>
                <a:cs typeface="Arial" panose="020B0604020202020204" pitchFamily="34" charset="0"/>
              </a:rPr>
              <a:t>antiglutamatergic</a:t>
            </a:r>
            <a:r>
              <a:rPr lang="en-US" sz="1200" dirty="0">
                <a:latin typeface="Arial" panose="020B0604020202020204" pitchFamily="34" charset="0"/>
                <a:cs typeface="Arial" panose="020B0604020202020204" pitchFamily="34" charset="0"/>
              </a:rPr>
              <a:t> hallucinogens.</a:t>
            </a:r>
          </a:p>
        </p:txBody>
      </p:sp>
    </p:spTree>
    <p:extLst>
      <p:ext uri="{BB962C8B-B14F-4D97-AF65-F5344CB8AC3E}">
        <p14:creationId xmlns:p14="http://schemas.microsoft.com/office/powerpoint/2010/main" val="13259105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4658-8846-4638-8A94-8586BF5A9832}"/>
              </a:ext>
            </a:extLst>
          </p:cNvPr>
          <p:cNvSpPr>
            <a:spLocks noGrp="1"/>
          </p:cNvSpPr>
          <p:nvPr>
            <p:ph type="title"/>
          </p:nvPr>
        </p:nvSpPr>
        <p:spPr>
          <a:xfrm>
            <a:off x="637369" y="3761933"/>
            <a:ext cx="11338321" cy="1325563"/>
          </a:xfrm>
        </p:spPr>
        <p:txBody>
          <a:bodyPr>
            <a:noAutofit/>
          </a:bodyPr>
          <a:lstStyle/>
          <a:p>
            <a:r>
              <a:rPr lang="en-US" sz="3600" b="1" dirty="0">
                <a:solidFill>
                  <a:srgbClr val="FF0000"/>
                </a:solidFill>
                <a:latin typeface="Arial" panose="020B0604020202020204" pitchFamily="34" charset="0"/>
                <a:cs typeface="Arial" panose="020B0604020202020204" pitchFamily="34" charset="0"/>
              </a:rPr>
              <a:t>Conclusions</a:t>
            </a:r>
            <a:br>
              <a:rPr lang="en-US" sz="3600" b="1" dirty="0">
                <a:solidFill>
                  <a:srgbClr val="FF0000"/>
                </a:solidFill>
                <a:latin typeface="Arial" panose="020B0604020202020204" pitchFamily="34" charset="0"/>
                <a:cs typeface="Arial" panose="020B0604020202020204" pitchFamily="34" charset="0"/>
              </a:rPr>
            </a:br>
            <a:br>
              <a:rPr lang="en-US" sz="3200" dirty="0">
                <a:solidFill>
                  <a:srgbClr val="FF000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Zebrafish are powerful biological machines for neuroscience research</a:t>
            </a:r>
            <a:br>
              <a:rPr lang="en-US" sz="2000" dirty="0">
                <a:solidFill>
                  <a:srgbClr val="002060"/>
                </a:solidFill>
                <a:latin typeface="Arial" panose="020B0604020202020204" pitchFamily="34" charset="0"/>
                <a:cs typeface="Arial" panose="020B0604020202020204" pitchFamily="34" charset="0"/>
              </a:rPr>
            </a:b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These models allow us:</a:t>
            </a:r>
            <a:br>
              <a:rPr lang="en-US" sz="2000" dirty="0">
                <a:solidFill>
                  <a:srgbClr val="002060"/>
                </a:solidFill>
                <a:latin typeface="Arial" panose="020B0604020202020204" pitchFamily="34" charset="0"/>
                <a:cs typeface="Arial" panose="020B0604020202020204" pitchFamily="34" charset="0"/>
              </a:rPr>
            </a:b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1) to measure (=objectively quantify) behavioral deficits</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2) to parallel behavioral data with endocrine profiling (e.g., cortisol, melatonin)</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3) to develop models based on newly recognized behavioral domains</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4) to identify ‘core’ (evolutionarily conserved) candidate molecular targets</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5) to assess biological consequences of chronic stress</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7) 8) to identify novel potential molecular cascades (e.g., omics data)</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9) to screen novel CNS drugs and predict their properties</a:t>
            </a:r>
            <a:br>
              <a:rPr lang="en-US" sz="2000" dirty="0">
                <a:solidFill>
                  <a:srgbClr val="002060"/>
                </a:solidFill>
                <a:latin typeface="Arial" panose="020B0604020202020204" pitchFamily="34" charset="0"/>
                <a:cs typeface="Arial" panose="020B0604020202020204" pitchFamily="34" charset="0"/>
              </a:rPr>
            </a:br>
            <a:r>
              <a:rPr lang="en-US" sz="2000" dirty="0">
                <a:solidFill>
                  <a:srgbClr val="002060"/>
                </a:solidFill>
                <a:latin typeface="Arial" panose="020B0604020202020204" pitchFamily="34" charset="0"/>
                <a:cs typeface="Arial" panose="020B0604020202020204" pitchFamily="34" charset="0"/>
              </a:rPr>
              <a:t>11) to develop novel AI-based models and tools to identify novel drugs</a:t>
            </a:r>
            <a:br>
              <a:rPr lang="en-US" sz="2000" dirty="0">
                <a:solidFill>
                  <a:srgbClr val="002060"/>
                </a:solidFill>
                <a:latin typeface="Arial" panose="020B0604020202020204" pitchFamily="34" charset="0"/>
                <a:cs typeface="Arial" panose="020B0604020202020204" pitchFamily="34" charset="0"/>
              </a:rPr>
            </a:br>
            <a:br>
              <a:rPr lang="en-US" sz="3200" dirty="0">
                <a:solidFill>
                  <a:srgbClr val="002060"/>
                </a:solidFill>
                <a:latin typeface="Arial" panose="020B0604020202020204" pitchFamily="34" charset="0"/>
                <a:cs typeface="Arial" panose="020B0604020202020204" pitchFamily="34" charset="0"/>
              </a:rPr>
            </a:br>
            <a:br>
              <a:rPr lang="en-US" sz="3600" b="1" dirty="0">
                <a:solidFill>
                  <a:srgbClr val="FF0000"/>
                </a:solidFill>
                <a:latin typeface="Arial" panose="020B0604020202020204" pitchFamily="34" charset="0"/>
                <a:cs typeface="Arial" panose="020B0604020202020204" pitchFamily="34" charset="0"/>
              </a:rPr>
            </a:br>
            <a:br>
              <a:rPr lang="en-US" sz="3600" b="1" dirty="0">
                <a:solidFill>
                  <a:srgbClr val="FF0000"/>
                </a:solidFill>
                <a:latin typeface="Arial" panose="020B0604020202020204" pitchFamily="34" charset="0"/>
                <a:cs typeface="Arial" panose="020B0604020202020204" pitchFamily="34" charset="0"/>
              </a:rPr>
            </a:br>
            <a:br>
              <a:rPr lang="en-US" sz="3600" b="1" dirty="0">
                <a:solidFill>
                  <a:srgbClr val="FF0000"/>
                </a:solidFill>
                <a:latin typeface="Arial" panose="020B0604020202020204" pitchFamily="34" charset="0"/>
                <a:cs typeface="Arial" panose="020B0604020202020204" pitchFamily="34" charset="0"/>
              </a:rPr>
            </a:b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83393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24782" y="1601698"/>
            <a:ext cx="11036491" cy="5571653"/>
          </a:xfrm>
          <a:prstGeom prst="rect">
            <a:avLst/>
          </a:prstGeom>
        </p:spPr>
        <p:txBody>
          <a:bodyPr wrap="square">
            <a:spAutoFit/>
          </a:bodyPr>
          <a:lstStyle/>
          <a:p>
            <a:pPr indent="444500" algn="just">
              <a:lnSpc>
                <a:spcPct val="150000"/>
              </a:lnSpc>
            </a:pPr>
            <a:r>
              <a:rPr lang="ru-RU" sz="2400" b="1" dirty="0">
                <a:latin typeface="Times New Roman" panose="02020603050405020304" pitchFamily="18" charset="0"/>
                <a:ea typeface="Times New Roman" panose="02020603050405020304" pitchFamily="18" charset="0"/>
              </a:rPr>
              <a:t>Цель программы: </a:t>
            </a:r>
            <a:r>
              <a:rPr lang="ru-RU" sz="2000" dirty="0">
                <a:latin typeface="Times New Roman" panose="02020603050405020304" pitchFamily="18" charset="0"/>
                <a:ea typeface="Times New Roman" panose="02020603050405020304" pitchFamily="18" charset="0"/>
              </a:rPr>
              <a:t>подготовка высококвалифицированных специалистов, владеющих знаниями и навыками в области </a:t>
            </a:r>
            <a:r>
              <a:rPr lang="ru-RU" sz="2000" dirty="0" err="1">
                <a:latin typeface="Times New Roman" panose="02020603050405020304" pitchFamily="18" charset="0"/>
                <a:ea typeface="Times New Roman" panose="02020603050405020304" pitchFamily="18" charset="0"/>
              </a:rPr>
              <a:t>нейробиологии</a:t>
            </a:r>
            <a:r>
              <a:rPr lang="ru-RU" sz="2000" dirty="0">
                <a:latin typeface="Times New Roman" panose="02020603050405020304" pitchFamily="18" charset="0"/>
                <a:ea typeface="Times New Roman" panose="02020603050405020304" pitchFamily="18" charset="0"/>
              </a:rPr>
              <a:t>, для работы в крупных научных центрах, университетах и </a:t>
            </a:r>
            <a:r>
              <a:rPr lang="ru-RU" sz="2000" dirty="0" err="1">
                <a:latin typeface="Times New Roman" panose="02020603050405020304" pitchFamily="18" charset="0"/>
                <a:ea typeface="Times New Roman" panose="02020603050405020304" pitchFamily="18" charset="0"/>
              </a:rPr>
              <a:t>нейротехнологических</a:t>
            </a:r>
            <a:r>
              <a:rPr lang="ru-RU" sz="2000" dirty="0">
                <a:latin typeface="Times New Roman" panose="02020603050405020304" pitchFamily="18" charset="0"/>
                <a:ea typeface="Times New Roman" panose="02020603050405020304" pitchFamily="18" charset="0"/>
              </a:rPr>
              <a:t> и фармакологических компаниях.</a:t>
            </a:r>
          </a:p>
          <a:p>
            <a:pPr algn="ctr">
              <a:lnSpc>
                <a:spcPct val="150000"/>
              </a:lnSpc>
            </a:pPr>
            <a:r>
              <a:rPr lang="ru-RU" sz="2000" b="1" dirty="0">
                <a:latin typeface="Times New Roman" panose="02020603050405020304" pitchFamily="18" charset="0"/>
                <a:cs typeface="Times New Roman" panose="02020603050405020304" pitchFamily="18" charset="0"/>
              </a:rPr>
              <a:t>Форма обучения: очная 	Срок обучения: 2 года</a:t>
            </a:r>
          </a:p>
          <a:p>
            <a:pPr indent="444500" algn="just">
              <a:lnSpc>
                <a:spcPct val="150000"/>
              </a:lnSpc>
            </a:pPr>
            <a:r>
              <a:rPr lang="ru-RU" sz="2000" dirty="0">
                <a:latin typeface="Times New Roman" panose="02020603050405020304" pitchFamily="18" charset="0"/>
                <a:ea typeface="Times New Roman" panose="02020603050405020304" pitchFamily="18" charset="0"/>
              </a:rPr>
              <a:t>Программа «</a:t>
            </a:r>
            <a:r>
              <a:rPr lang="ru-RU" sz="2000" dirty="0" err="1">
                <a:latin typeface="Times New Roman" panose="02020603050405020304" pitchFamily="18" charset="0"/>
                <a:ea typeface="Times New Roman" panose="02020603050405020304" pitchFamily="18" charset="0"/>
              </a:rPr>
              <a:t>Нейробиология</a:t>
            </a:r>
            <a:r>
              <a:rPr lang="ru-RU" sz="2000" dirty="0">
                <a:latin typeface="Times New Roman" panose="02020603050405020304" pitchFamily="18" charset="0"/>
                <a:ea typeface="Times New Roman" panose="02020603050405020304" pitchFamily="18" charset="0"/>
              </a:rPr>
              <a:t>» позволяет осуществлять формирование образовательных сред; индивидуальных образовательных маршрутов за счет трех специализаций: </a:t>
            </a:r>
          </a:p>
          <a:p>
            <a:pPr indent="444500" algn="just">
              <a:lnSpc>
                <a:spcPct val="107000"/>
              </a:lnSpc>
            </a:pPr>
            <a:endParaRPr lang="ru-RU" sz="2000" dirty="0">
              <a:latin typeface="Times New Roman" panose="02020603050405020304" pitchFamily="18" charset="0"/>
              <a:ea typeface="Times New Roman" panose="02020603050405020304" pitchFamily="18" charset="0"/>
            </a:endParaRPr>
          </a:p>
          <a:p>
            <a:pPr marL="342900" indent="-342900" algn="just">
              <a:lnSpc>
                <a:spcPct val="150000"/>
              </a:lnSpc>
              <a:buFont typeface="Wingdings" panose="05000000000000000000" pitchFamily="2" charset="2"/>
              <a:buChar char="ü"/>
            </a:pPr>
            <a:r>
              <a:rPr lang="ru-RU" sz="2400" b="1" dirty="0">
                <a:latin typeface="Times New Roman" panose="02020603050405020304" pitchFamily="18" charset="0"/>
                <a:ea typeface="Times New Roman" panose="02020603050405020304" pitchFamily="18" charset="0"/>
              </a:rPr>
              <a:t>трансляционная </a:t>
            </a:r>
            <a:r>
              <a:rPr lang="ru-RU" sz="2400" b="1" dirty="0" err="1">
                <a:latin typeface="Times New Roman" panose="02020603050405020304" pitchFamily="18" charset="0"/>
                <a:ea typeface="Times New Roman" panose="02020603050405020304" pitchFamily="18" charset="0"/>
              </a:rPr>
              <a:t>нейробиология</a:t>
            </a:r>
            <a:r>
              <a:rPr lang="ru-RU" sz="2400" b="1" dirty="0">
                <a:latin typeface="Times New Roman" panose="02020603050405020304" pitchFamily="18" charset="0"/>
                <a:ea typeface="Times New Roman" panose="02020603050405020304" pitchFamily="18" charset="0"/>
              </a:rPr>
              <a:t>, </a:t>
            </a:r>
          </a:p>
          <a:p>
            <a:pPr marL="342900" indent="-342900" algn="just">
              <a:lnSpc>
                <a:spcPct val="150000"/>
              </a:lnSpc>
              <a:buFont typeface="Wingdings" panose="05000000000000000000" pitchFamily="2" charset="2"/>
              <a:buChar char="ü"/>
            </a:pPr>
            <a:r>
              <a:rPr lang="ru-RU" sz="2400" b="1" dirty="0">
                <a:latin typeface="Times New Roman" panose="02020603050405020304" pitchFamily="18" charset="0"/>
                <a:ea typeface="Times New Roman" panose="02020603050405020304" pitchFamily="18" charset="0"/>
              </a:rPr>
              <a:t>когнитивная </a:t>
            </a:r>
            <a:r>
              <a:rPr lang="ru-RU" sz="2400" b="1" dirty="0" err="1">
                <a:latin typeface="Times New Roman" panose="02020603050405020304" pitchFamily="18" charset="0"/>
                <a:ea typeface="Times New Roman" panose="02020603050405020304" pitchFamily="18" charset="0"/>
              </a:rPr>
              <a:t>нейробиология</a:t>
            </a:r>
            <a:r>
              <a:rPr lang="ru-RU" sz="2400" b="1" dirty="0">
                <a:latin typeface="Times New Roman" panose="02020603050405020304" pitchFamily="18" charset="0"/>
                <a:ea typeface="Times New Roman" panose="02020603050405020304" pitchFamily="18" charset="0"/>
              </a:rPr>
              <a:t>,</a:t>
            </a:r>
          </a:p>
          <a:p>
            <a:pPr marL="342900" indent="-342900" algn="just">
              <a:lnSpc>
                <a:spcPct val="150000"/>
              </a:lnSpc>
              <a:buFont typeface="Wingdings" panose="05000000000000000000" pitchFamily="2" charset="2"/>
              <a:buChar char="ü"/>
            </a:pPr>
            <a:r>
              <a:rPr lang="ru-RU" sz="2400" b="1" dirty="0" err="1">
                <a:latin typeface="Times New Roman" panose="02020603050405020304" pitchFamily="18" charset="0"/>
                <a:ea typeface="Times New Roman" panose="02020603050405020304" pitchFamily="18" charset="0"/>
              </a:rPr>
              <a:t>нейробиомеханика</a:t>
            </a:r>
            <a:endParaRPr lang="ru-RU" sz="2400" dirty="0"/>
          </a:p>
          <a:p>
            <a:pPr indent="444500" algn="just">
              <a:lnSpc>
                <a:spcPct val="107000"/>
              </a:lnSpc>
              <a:spcAft>
                <a:spcPts val="0"/>
              </a:spcAft>
            </a:pPr>
            <a:endParaRPr lang="ru-RU" sz="2000" dirty="0">
              <a:effectLst/>
              <a:latin typeface="Calibri" panose="020F0502020204030204" pitchFamily="34" charset="0"/>
              <a:ea typeface="Calibri" panose="020F0502020204030204" pitchFamily="34" charset="0"/>
            </a:endParaRPr>
          </a:p>
          <a:p>
            <a:pPr indent="444500"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rPr>
              <a:t> </a:t>
            </a:r>
            <a:endParaRPr lang="ru-RU" sz="1400" dirty="0">
              <a:effectLst/>
              <a:latin typeface="Calibri" panose="020F0502020204030204" pitchFamily="34" charset="0"/>
              <a:ea typeface="Calibri" panose="020F0502020204030204" pitchFamily="34" charset="0"/>
            </a:endParaRPr>
          </a:p>
        </p:txBody>
      </p:sp>
      <p:pic>
        <p:nvPicPr>
          <p:cNvPr id="8" name="Рисунок 7">
            <a:extLst>
              <a:ext uri="{FF2B5EF4-FFF2-40B4-BE49-F238E27FC236}">
                <a16:creationId xmlns:a16="http://schemas.microsoft.com/office/drawing/2014/main" id="{1D898917-0B6E-7749-9288-686435A80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 b="62601"/>
          <a:stretch/>
        </p:blipFill>
        <p:spPr>
          <a:xfrm>
            <a:off x="0" y="-229637"/>
            <a:ext cx="12192000" cy="1651000"/>
          </a:xfrm>
          <a:prstGeom prst="rect">
            <a:avLst/>
          </a:prstGeom>
        </p:spPr>
      </p:pic>
      <p:pic>
        <p:nvPicPr>
          <p:cNvPr id="9" name="Рисунок 8">
            <a:extLst>
              <a:ext uri="{FF2B5EF4-FFF2-40B4-BE49-F238E27FC236}">
                <a16:creationId xmlns:a16="http://schemas.microsoft.com/office/drawing/2014/main" id="{4D43397B-45F4-D04A-9EDB-099A7CE705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801504" cy="554309"/>
          </a:xfrm>
          <a:prstGeom prst="rect">
            <a:avLst/>
          </a:prstGeom>
        </p:spPr>
      </p:pic>
      <p:sp>
        <p:nvSpPr>
          <p:cNvPr id="4" name="Заголовок 3"/>
          <p:cNvSpPr>
            <a:spLocks noGrp="1"/>
          </p:cNvSpPr>
          <p:nvPr>
            <p:ph type="title"/>
          </p:nvPr>
        </p:nvSpPr>
        <p:spPr>
          <a:xfrm>
            <a:off x="2823377" y="-229637"/>
            <a:ext cx="8637896" cy="1325563"/>
          </a:xfrm>
        </p:spPr>
        <p:txBody>
          <a:bodyPr/>
          <a:lstStyle/>
          <a:p>
            <a:r>
              <a:rPr lang="ru-RU" b="1" dirty="0">
                <a:solidFill>
                  <a:schemeClr val="bg1"/>
                </a:solidFill>
              </a:rPr>
              <a:t>Магистратура «</a:t>
            </a:r>
            <a:r>
              <a:rPr lang="ru-RU" b="1" dirty="0" err="1">
                <a:solidFill>
                  <a:schemeClr val="bg1"/>
                </a:solidFill>
              </a:rPr>
              <a:t>Нейробиология</a:t>
            </a:r>
            <a:r>
              <a:rPr lang="ru-RU" b="1" dirty="0">
                <a:solidFill>
                  <a:schemeClr val="bg1"/>
                </a:solidFill>
              </a:rPr>
              <a:t>»</a:t>
            </a:r>
          </a:p>
        </p:txBody>
      </p:sp>
      <p:sp>
        <p:nvSpPr>
          <p:cNvPr id="10" name="Прямоугольник 9"/>
          <p:cNvSpPr/>
          <p:nvPr/>
        </p:nvSpPr>
        <p:spPr>
          <a:xfrm>
            <a:off x="4153750" y="817752"/>
            <a:ext cx="5333191" cy="400110"/>
          </a:xfrm>
          <a:prstGeom prst="rect">
            <a:avLst/>
          </a:prstGeom>
        </p:spPr>
        <p:txBody>
          <a:bodyPr wrap="none">
            <a:spAutoFit/>
          </a:bodyPr>
          <a:lstStyle/>
          <a:p>
            <a:r>
              <a:rPr lang="ru-RU" sz="2000" b="1" dirty="0">
                <a:solidFill>
                  <a:schemeClr val="bg1"/>
                </a:solidFill>
                <a:latin typeface="Times New Roman" panose="02020603050405020304" pitchFamily="18" charset="0"/>
                <a:ea typeface="Times New Roman" panose="02020603050405020304" pitchFamily="18" charset="0"/>
              </a:rPr>
              <a:t>Направление подготовки: 06.04.01 Биология</a:t>
            </a:r>
            <a:endParaRPr lang="ru-RU" sz="2000" b="1" dirty="0">
              <a:solidFill>
                <a:schemeClr val="bg1"/>
              </a:solidFill>
            </a:endParaRPr>
          </a:p>
        </p:txBody>
      </p:sp>
      <p:pic>
        <p:nvPicPr>
          <p:cNvPr id="16" name="Рисунок 15"/>
          <p:cNvPicPr>
            <a:picLocks noChangeAspect="1"/>
          </p:cNvPicPr>
          <p:nvPr/>
        </p:nvPicPr>
        <p:blipFill>
          <a:blip r:embed="rId5"/>
          <a:stretch>
            <a:fillRect/>
          </a:stretch>
        </p:blipFill>
        <p:spPr>
          <a:xfrm>
            <a:off x="7370949" y="4598875"/>
            <a:ext cx="3314981" cy="1864678"/>
          </a:xfrm>
          <a:prstGeom prst="rect">
            <a:avLst/>
          </a:prstGeom>
        </p:spPr>
      </p:pic>
    </p:spTree>
    <p:extLst>
      <p:ext uri="{BB962C8B-B14F-4D97-AF65-F5344CB8AC3E}">
        <p14:creationId xmlns:p14="http://schemas.microsoft.com/office/powerpoint/2010/main" val="4259366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E0A8A-3A9E-4E5E-A627-953D9D9B1299}"/>
              </a:ext>
            </a:extLst>
          </p:cNvPr>
          <p:cNvSpPr>
            <a:spLocks noGrp="1"/>
          </p:cNvSpPr>
          <p:nvPr>
            <p:ph type="title"/>
          </p:nvPr>
        </p:nvSpPr>
        <p:spPr>
          <a:xfrm>
            <a:off x="4028440" y="2901091"/>
            <a:ext cx="4577080" cy="1325563"/>
          </a:xfrm>
        </p:spPr>
        <p:txBody>
          <a:bodyPr/>
          <a:lstStyle/>
          <a:p>
            <a:r>
              <a:rPr lang="en-US" b="1" dirty="0">
                <a:solidFill>
                  <a:srgbClr val="FF0000"/>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653018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5498598" y="4822257"/>
            <a:ext cx="1514197" cy="307777"/>
          </a:xfrm>
          <a:prstGeom prst="rect">
            <a:avLst/>
          </a:prstGeom>
          <a:noFill/>
        </p:spPr>
        <p:txBody>
          <a:bodyPr wrap="none" rtlCol="0">
            <a:spAutoFit/>
          </a:bodyPr>
          <a:lstStyle/>
          <a:p>
            <a:r>
              <a:rPr lang="en-US" sz="1400" dirty="0"/>
              <a:t>Stewart et al 2014</a:t>
            </a:r>
          </a:p>
        </p:txBody>
      </p:sp>
      <p:pic>
        <p:nvPicPr>
          <p:cNvPr id="5" name="Picture 3">
            <a:extLst>
              <a:ext uri="{FF2B5EF4-FFF2-40B4-BE49-F238E27FC236}">
                <a16:creationId xmlns:a16="http://schemas.microsoft.com/office/drawing/2014/main" id="{AEC5B366-F25C-4C1A-BEAF-E6EB055B5C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3879"/>
          <a:stretch/>
        </p:blipFill>
        <p:spPr bwMode="auto">
          <a:xfrm>
            <a:off x="531270" y="1830354"/>
            <a:ext cx="6554245" cy="2991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7A36B1A-DC22-44BC-8514-F6E45F8A6470}"/>
              </a:ext>
            </a:extLst>
          </p:cNvPr>
          <p:cNvSpPr/>
          <p:nvPr/>
        </p:nvSpPr>
        <p:spPr>
          <a:xfrm>
            <a:off x="765508" y="6013122"/>
            <a:ext cx="1105546" cy="465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86D4E1-254B-4F58-BD6E-E3126A791D4A}"/>
              </a:ext>
            </a:extLst>
          </p:cNvPr>
          <p:cNvSpPr/>
          <p:nvPr/>
        </p:nvSpPr>
        <p:spPr>
          <a:xfrm>
            <a:off x="1041934" y="1679793"/>
            <a:ext cx="2278782" cy="465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17326B38-81B3-4D7C-89EF-47DE3405AF1C}"/>
              </a:ext>
            </a:extLst>
          </p:cNvPr>
          <p:cNvSpPr txBox="1"/>
          <p:nvPr/>
        </p:nvSpPr>
        <p:spPr>
          <a:xfrm>
            <a:off x="333901" y="423588"/>
            <a:ext cx="7209782" cy="646331"/>
          </a:xfrm>
          <a:prstGeom prst="rect">
            <a:avLst/>
          </a:prstGeom>
          <a:noFill/>
        </p:spPr>
        <p:txBody>
          <a:bodyPr wrap="square" rtlCol="0">
            <a:spAutoFit/>
          </a:bodyPr>
          <a:lstStyle/>
          <a:p>
            <a:r>
              <a:rPr lang="en-US" sz="3600" dirty="0">
                <a:latin typeface="Arial" panose="020B0604020202020204" pitchFamily="34" charset="0"/>
                <a:cs typeface="Arial" panose="020B0604020202020204" pitchFamily="34" charset="0"/>
              </a:rPr>
              <a:t>Zebrafish as a genetic machine</a:t>
            </a:r>
          </a:p>
        </p:txBody>
      </p:sp>
      <p:sp>
        <p:nvSpPr>
          <p:cNvPr id="18" name="Rectangle 17">
            <a:extLst>
              <a:ext uri="{FF2B5EF4-FFF2-40B4-BE49-F238E27FC236}">
                <a16:creationId xmlns:a16="http://schemas.microsoft.com/office/drawing/2014/main" id="{295379D2-EF88-42A4-9563-E813A82B1CFB}"/>
              </a:ext>
            </a:extLst>
          </p:cNvPr>
          <p:cNvSpPr/>
          <p:nvPr/>
        </p:nvSpPr>
        <p:spPr>
          <a:xfrm>
            <a:off x="4680439" y="3529781"/>
            <a:ext cx="2153498" cy="46219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22" name="Picture 2" descr="The era of biological cataloging">
            <a:extLst>
              <a:ext uri="{FF2B5EF4-FFF2-40B4-BE49-F238E27FC236}">
                <a16:creationId xmlns:a16="http://schemas.microsoft.com/office/drawing/2014/main" id="{F7917846-2D73-4D73-A2BE-9EB36A4E4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0821" y="635105"/>
            <a:ext cx="4584535" cy="382709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BA303505-DF12-4541-BA15-B4AEEFAE7056}"/>
              </a:ext>
            </a:extLst>
          </p:cNvPr>
          <p:cNvSpPr txBox="1"/>
          <p:nvPr/>
        </p:nvSpPr>
        <p:spPr>
          <a:xfrm>
            <a:off x="10935620" y="4390167"/>
            <a:ext cx="907621" cy="307777"/>
          </a:xfrm>
          <a:prstGeom prst="rect">
            <a:avLst/>
          </a:prstGeom>
          <a:noFill/>
        </p:spPr>
        <p:txBody>
          <a:bodyPr wrap="none" rtlCol="0">
            <a:spAutoFit/>
          </a:bodyPr>
          <a:lstStyle/>
          <a:p>
            <a:r>
              <a:rPr lang="en-US" sz="1400" dirty="0"/>
              <a:t>NIH, 2016</a:t>
            </a:r>
          </a:p>
        </p:txBody>
      </p:sp>
      <p:sp>
        <p:nvSpPr>
          <p:cNvPr id="22" name="TextBox 21">
            <a:extLst>
              <a:ext uri="{FF2B5EF4-FFF2-40B4-BE49-F238E27FC236}">
                <a16:creationId xmlns:a16="http://schemas.microsoft.com/office/drawing/2014/main" id="{9871C887-5BA8-40A7-80B9-A3573F0054AF}"/>
              </a:ext>
            </a:extLst>
          </p:cNvPr>
          <p:cNvSpPr txBox="1"/>
          <p:nvPr/>
        </p:nvSpPr>
        <p:spPr>
          <a:xfrm>
            <a:off x="7143431" y="760933"/>
            <a:ext cx="444352" cy="400110"/>
          </a:xfrm>
          <a:prstGeom prst="rect">
            <a:avLst/>
          </a:prstGeom>
          <a:noFill/>
        </p:spPr>
        <p:txBody>
          <a:bodyPr wrap="none" rtlCol="0">
            <a:spAutoFit/>
          </a:bodyPr>
          <a:lstStyle/>
          <a:p>
            <a:r>
              <a:rPr lang="en-US" sz="2000" b="1" dirty="0">
                <a:solidFill>
                  <a:srgbClr val="FF0000"/>
                </a:solidFill>
              </a:rPr>
              <a:t>25</a:t>
            </a:r>
          </a:p>
        </p:txBody>
      </p:sp>
      <p:sp>
        <p:nvSpPr>
          <p:cNvPr id="24" name="TextBox 23">
            <a:extLst>
              <a:ext uri="{FF2B5EF4-FFF2-40B4-BE49-F238E27FC236}">
                <a16:creationId xmlns:a16="http://schemas.microsoft.com/office/drawing/2014/main" id="{71D16BB0-17C5-4820-909D-D2CFC854A121}"/>
              </a:ext>
            </a:extLst>
          </p:cNvPr>
          <p:cNvSpPr txBox="1"/>
          <p:nvPr/>
        </p:nvSpPr>
        <p:spPr>
          <a:xfrm>
            <a:off x="11248187" y="721501"/>
            <a:ext cx="444352" cy="400110"/>
          </a:xfrm>
          <a:prstGeom prst="rect">
            <a:avLst/>
          </a:prstGeom>
          <a:noFill/>
        </p:spPr>
        <p:txBody>
          <a:bodyPr wrap="none" rtlCol="0">
            <a:spAutoFit/>
          </a:bodyPr>
          <a:lstStyle/>
          <a:p>
            <a:r>
              <a:rPr lang="en-US" sz="2000" b="1" dirty="0">
                <a:solidFill>
                  <a:srgbClr val="FF0000"/>
                </a:solidFill>
              </a:rPr>
              <a:t>2</a:t>
            </a:r>
            <a:r>
              <a:rPr lang="ru-RU" sz="2000" b="1" dirty="0">
                <a:solidFill>
                  <a:srgbClr val="FF0000"/>
                </a:solidFill>
              </a:rPr>
              <a:t>3</a:t>
            </a:r>
            <a:endParaRPr lang="en-US" sz="2000" b="1" dirty="0">
              <a:solidFill>
                <a:srgbClr val="FF0000"/>
              </a:solidFill>
            </a:endParaRPr>
          </a:p>
        </p:txBody>
      </p:sp>
      <p:pic>
        <p:nvPicPr>
          <p:cNvPr id="5124" name="Picture 4">
            <a:extLst>
              <a:ext uri="{FF2B5EF4-FFF2-40B4-BE49-F238E27FC236}">
                <a16:creationId xmlns:a16="http://schemas.microsoft.com/office/drawing/2014/main" id="{EF5C9917-F1BE-41DD-ADEA-218A4FF8A6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31470"/>
          <a:stretch/>
        </p:blipFill>
        <p:spPr bwMode="auto">
          <a:xfrm>
            <a:off x="7700014" y="4723171"/>
            <a:ext cx="3025635" cy="21348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92CED5A-2AC1-4A57-9E87-BA9E73DDA3BE}"/>
              </a:ext>
            </a:extLst>
          </p:cNvPr>
          <p:cNvSpPr/>
          <p:nvPr/>
        </p:nvSpPr>
        <p:spPr>
          <a:xfrm>
            <a:off x="9412357" y="467139"/>
            <a:ext cx="129208" cy="41744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158E45D7-4740-4E61-8D18-B655E73AA754}"/>
              </a:ext>
            </a:extLst>
          </p:cNvPr>
          <p:cNvSpPr txBox="1"/>
          <p:nvPr/>
        </p:nvSpPr>
        <p:spPr>
          <a:xfrm>
            <a:off x="10495722" y="6013123"/>
            <a:ext cx="1504335" cy="307778"/>
          </a:xfrm>
          <a:prstGeom prst="rect">
            <a:avLst/>
          </a:prstGeom>
          <a:noFill/>
        </p:spPr>
        <p:txBody>
          <a:bodyPr wrap="square" rtlCol="0">
            <a:spAutoFit/>
          </a:bodyPr>
          <a:lstStyle/>
          <a:p>
            <a:r>
              <a:rPr lang="en-US" sz="1400" dirty="0" err="1"/>
              <a:t>Veitia</a:t>
            </a:r>
            <a:r>
              <a:rPr lang="en-US" sz="1400" dirty="0"/>
              <a:t> et al. 2015</a:t>
            </a:r>
          </a:p>
        </p:txBody>
      </p:sp>
      <p:cxnSp>
        <p:nvCxnSpPr>
          <p:cNvPr id="8" name="Straight Arrow Connector 7">
            <a:extLst>
              <a:ext uri="{FF2B5EF4-FFF2-40B4-BE49-F238E27FC236}">
                <a16:creationId xmlns:a16="http://schemas.microsoft.com/office/drawing/2014/main" id="{0AEE3D58-1D5C-41EE-A1D7-7C0FDF2F1E24}"/>
              </a:ext>
            </a:extLst>
          </p:cNvPr>
          <p:cNvCxnSpPr/>
          <p:nvPr/>
        </p:nvCxnSpPr>
        <p:spPr>
          <a:xfrm>
            <a:off x="9481930" y="228599"/>
            <a:ext cx="0" cy="1723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98A1648-046F-4D6F-A28D-094A8E04C2EB}"/>
              </a:ext>
            </a:extLst>
          </p:cNvPr>
          <p:cNvSpPr/>
          <p:nvPr/>
        </p:nvSpPr>
        <p:spPr>
          <a:xfrm>
            <a:off x="10374859" y="4937012"/>
            <a:ext cx="1144594" cy="698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1026B22-E958-4DB3-936F-ADBA9A1C3039}"/>
              </a:ext>
            </a:extLst>
          </p:cNvPr>
          <p:cNvSpPr txBox="1"/>
          <p:nvPr/>
        </p:nvSpPr>
        <p:spPr>
          <a:xfrm>
            <a:off x="2670640" y="5442492"/>
            <a:ext cx="45719" cy="101525"/>
          </a:xfrm>
          <a:prstGeom prst="rect">
            <a:avLst/>
          </a:prstGeom>
          <a:noFill/>
        </p:spPr>
        <p:txBody>
          <a:bodyPr wrap="square" rtlCol="0">
            <a:spAutoFit/>
          </a:bodyPr>
          <a:lstStyle/>
          <a:p>
            <a:endParaRPr lang="en-US" dirty="0"/>
          </a:p>
        </p:txBody>
      </p:sp>
      <p:pic>
        <p:nvPicPr>
          <p:cNvPr id="5126" name="Picture 6" descr="Speed limit traffic sign 70, vector illustration Stock Vector Art ...">
            <a:extLst>
              <a:ext uri="{FF2B5EF4-FFF2-40B4-BE49-F238E27FC236}">
                <a16:creationId xmlns:a16="http://schemas.microsoft.com/office/drawing/2014/main" id="{ECCF9661-81DE-461E-A983-F82E35BB8D8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52864" y="5001730"/>
            <a:ext cx="1288170" cy="137744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E1A917C5-4BB8-407B-A2FF-82476AC02B0C}"/>
              </a:ext>
            </a:extLst>
          </p:cNvPr>
          <p:cNvSpPr/>
          <p:nvPr/>
        </p:nvSpPr>
        <p:spPr>
          <a:xfrm>
            <a:off x="3951121" y="6281414"/>
            <a:ext cx="1449138" cy="465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23DA1654-881B-458E-88CB-50C6E6B5C5DF}"/>
              </a:ext>
            </a:extLst>
          </p:cNvPr>
          <p:cNvSpPr txBox="1"/>
          <p:nvPr/>
        </p:nvSpPr>
        <p:spPr>
          <a:xfrm>
            <a:off x="1400091" y="5811484"/>
            <a:ext cx="3091786"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Genetic homology</a:t>
            </a:r>
          </a:p>
        </p:txBody>
      </p:sp>
    </p:spTree>
    <p:extLst>
      <p:ext uri="{BB962C8B-B14F-4D97-AF65-F5344CB8AC3E}">
        <p14:creationId xmlns:p14="http://schemas.microsoft.com/office/powerpoint/2010/main" val="1176628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extBox 8"/>
          <p:cNvSpPr txBox="1"/>
          <p:nvPr/>
        </p:nvSpPr>
        <p:spPr>
          <a:xfrm>
            <a:off x="10191692" y="6246113"/>
            <a:ext cx="1514197" cy="307777"/>
          </a:xfrm>
          <a:prstGeom prst="rect">
            <a:avLst/>
          </a:prstGeom>
          <a:noFill/>
        </p:spPr>
        <p:txBody>
          <a:bodyPr wrap="none" rtlCol="0">
            <a:spAutoFit/>
          </a:bodyPr>
          <a:lstStyle/>
          <a:p>
            <a:r>
              <a:rPr lang="en-US" sz="1400" dirty="0"/>
              <a:t>Stewart et al 2014</a:t>
            </a:r>
          </a:p>
        </p:txBody>
      </p:sp>
      <p:pic>
        <p:nvPicPr>
          <p:cNvPr id="5" name="Picture 3">
            <a:extLst>
              <a:ext uri="{FF2B5EF4-FFF2-40B4-BE49-F238E27FC236}">
                <a16:creationId xmlns:a16="http://schemas.microsoft.com/office/drawing/2014/main" id="{AEC5B366-F25C-4C1A-BEAF-E6EB055B5CF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37" t="63879" r="29802" b="1219"/>
          <a:stretch/>
        </p:blipFill>
        <p:spPr bwMode="auto">
          <a:xfrm>
            <a:off x="2236302" y="1721303"/>
            <a:ext cx="7315202" cy="467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7A36B1A-DC22-44BC-8514-F6E45F8A6470}"/>
              </a:ext>
            </a:extLst>
          </p:cNvPr>
          <p:cNvSpPr/>
          <p:nvPr/>
        </p:nvSpPr>
        <p:spPr>
          <a:xfrm>
            <a:off x="707756" y="3269110"/>
            <a:ext cx="1105546" cy="465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86D4E1-254B-4F58-BD6E-E3126A791D4A}"/>
              </a:ext>
            </a:extLst>
          </p:cNvPr>
          <p:cNvSpPr/>
          <p:nvPr/>
        </p:nvSpPr>
        <p:spPr>
          <a:xfrm>
            <a:off x="2333563" y="1526843"/>
            <a:ext cx="5041271" cy="1435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7326B38-81B3-4D7C-89EF-47DE3405AF1C}"/>
              </a:ext>
            </a:extLst>
          </p:cNvPr>
          <p:cNvSpPr txBox="1"/>
          <p:nvPr/>
        </p:nvSpPr>
        <p:spPr>
          <a:xfrm>
            <a:off x="426367" y="332742"/>
            <a:ext cx="5981125"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Zebrafish as a time machine</a:t>
            </a:r>
          </a:p>
        </p:txBody>
      </p:sp>
      <p:pic>
        <p:nvPicPr>
          <p:cNvPr id="6146" name="Picture 2" descr="Not a Good Sign: Jesus Is Back and He's Wearing a Face Mask">
            <a:extLst>
              <a:ext uri="{FF2B5EF4-FFF2-40B4-BE49-F238E27FC236}">
                <a16:creationId xmlns:a16="http://schemas.microsoft.com/office/drawing/2014/main" id="{8A23AB0A-277F-41CC-A3D7-A329F1C5BCB6}"/>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25015" r="23941"/>
          <a:stretch/>
        </p:blipFill>
        <p:spPr bwMode="auto">
          <a:xfrm>
            <a:off x="802062" y="4297012"/>
            <a:ext cx="1693058" cy="1741369"/>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a:extLst>
              <a:ext uri="{FF2B5EF4-FFF2-40B4-BE49-F238E27FC236}">
                <a16:creationId xmlns:a16="http://schemas.microsoft.com/office/drawing/2014/main" id="{081447C1-F33A-4BDD-8E9F-8B45EA39C5EE}"/>
              </a:ext>
            </a:extLst>
          </p:cNvPr>
          <p:cNvCxnSpPr>
            <a:cxnSpLocks/>
          </p:cNvCxnSpPr>
          <p:nvPr/>
        </p:nvCxnSpPr>
        <p:spPr>
          <a:xfrm>
            <a:off x="8392229" y="2019521"/>
            <a:ext cx="0" cy="3048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8DDD98C-F51F-4F0D-B92A-119D6D06A31C}"/>
              </a:ext>
            </a:extLst>
          </p:cNvPr>
          <p:cNvCxnSpPr>
            <a:cxnSpLocks/>
          </p:cNvCxnSpPr>
          <p:nvPr/>
        </p:nvCxnSpPr>
        <p:spPr>
          <a:xfrm>
            <a:off x="7610351" y="2085781"/>
            <a:ext cx="0" cy="609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BFDDCD4-C6F4-4263-A48C-D7B6211F4C12}"/>
              </a:ext>
            </a:extLst>
          </p:cNvPr>
          <p:cNvCxnSpPr>
            <a:cxnSpLocks/>
          </p:cNvCxnSpPr>
          <p:nvPr/>
        </p:nvCxnSpPr>
        <p:spPr>
          <a:xfrm>
            <a:off x="5118942" y="2059277"/>
            <a:ext cx="0" cy="11297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DCDCC9-A732-442D-A022-7256D04EB13C}"/>
              </a:ext>
            </a:extLst>
          </p:cNvPr>
          <p:cNvSpPr txBox="1"/>
          <p:nvPr/>
        </p:nvSpPr>
        <p:spPr>
          <a:xfrm>
            <a:off x="4492489" y="1388364"/>
            <a:ext cx="5699183" cy="584775"/>
          </a:xfrm>
          <a:prstGeom prst="rect">
            <a:avLst/>
          </a:prstGeom>
          <a:noFill/>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      400 M                                300 M        70 M</a:t>
            </a:r>
          </a:p>
          <a:p>
            <a:r>
              <a:rPr lang="en-US" sz="1600" dirty="0">
                <a:solidFill>
                  <a:srgbClr val="FF0000"/>
                </a:solidFill>
                <a:latin typeface="Arial" panose="020B0604020202020204" pitchFamily="34" charset="0"/>
                <a:cs typeface="Arial" panose="020B0604020202020204" pitchFamily="34" charset="0"/>
              </a:rPr>
              <a:t>      years ago                          years ago   years ago</a:t>
            </a:r>
          </a:p>
        </p:txBody>
      </p:sp>
    </p:spTree>
    <p:extLst>
      <p:ext uri="{BB962C8B-B14F-4D97-AF65-F5344CB8AC3E}">
        <p14:creationId xmlns:p14="http://schemas.microsoft.com/office/powerpoint/2010/main" val="269413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AEC5B366-F25C-4C1A-BEAF-E6EB055B5CF0}"/>
              </a:ext>
            </a:extLst>
          </p:cNvPr>
          <p:cNvPicPr>
            <a:picLocks noChangeAspect="1" noChangeArrowheads="1"/>
          </p:cNvPicPr>
          <p:nvPr/>
        </p:nvPicPr>
        <p:blipFill rotWithShape="1">
          <a:blip r:embed="rId3" cstate="print">
            <a:lum bright="40000" contrast="40000"/>
            <a:extLst>
              <a:ext uri="{28A0092B-C50C-407E-A947-70E740481C1C}">
                <a14:useLocalDpi xmlns:a14="http://schemas.microsoft.com/office/drawing/2010/main" val="0"/>
              </a:ext>
            </a:extLst>
          </a:blip>
          <a:srcRect l="64349" t="84312" r="29802" b="12944"/>
          <a:stretch/>
        </p:blipFill>
        <p:spPr bwMode="auto">
          <a:xfrm>
            <a:off x="5106823" y="5045871"/>
            <a:ext cx="1906351" cy="1130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37A36B1A-DC22-44BC-8514-F6E45F8A6470}"/>
              </a:ext>
            </a:extLst>
          </p:cNvPr>
          <p:cNvSpPr/>
          <p:nvPr/>
        </p:nvSpPr>
        <p:spPr>
          <a:xfrm>
            <a:off x="707756" y="3269110"/>
            <a:ext cx="1105546" cy="4659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86D4E1-254B-4F58-BD6E-E3126A791D4A}"/>
              </a:ext>
            </a:extLst>
          </p:cNvPr>
          <p:cNvSpPr/>
          <p:nvPr/>
        </p:nvSpPr>
        <p:spPr>
          <a:xfrm>
            <a:off x="2333563" y="1526843"/>
            <a:ext cx="5041271" cy="1435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7326B38-81B3-4D7C-89EF-47DE3405AF1C}"/>
              </a:ext>
            </a:extLst>
          </p:cNvPr>
          <p:cNvSpPr txBox="1"/>
          <p:nvPr/>
        </p:nvSpPr>
        <p:spPr>
          <a:xfrm>
            <a:off x="426367" y="332742"/>
            <a:ext cx="7853432"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Zebrafish as a translational machine</a:t>
            </a:r>
          </a:p>
        </p:txBody>
      </p:sp>
      <p:sp>
        <p:nvSpPr>
          <p:cNvPr id="8" name="TextBox 7">
            <a:extLst>
              <a:ext uri="{FF2B5EF4-FFF2-40B4-BE49-F238E27FC236}">
                <a16:creationId xmlns:a16="http://schemas.microsoft.com/office/drawing/2014/main" id="{C1DCDCC9-A732-442D-A022-7256D04EB13C}"/>
              </a:ext>
            </a:extLst>
          </p:cNvPr>
          <p:cNvSpPr txBox="1"/>
          <p:nvPr/>
        </p:nvSpPr>
        <p:spPr>
          <a:xfrm>
            <a:off x="1046921" y="6024979"/>
            <a:ext cx="9311966" cy="338554"/>
          </a:xfrm>
          <a:prstGeom prst="rect">
            <a:avLst/>
          </a:prstGeom>
          <a:noFill/>
        </p:spPr>
        <p:txBody>
          <a:bodyPr wrap="square" rtlCol="0">
            <a:spAutoFit/>
          </a:bodyPr>
          <a:lstStyle/>
          <a:p>
            <a:r>
              <a:rPr lang="en-US" sz="1600" dirty="0">
                <a:solidFill>
                  <a:srgbClr val="FF0000"/>
                </a:solidFill>
                <a:latin typeface="Arial" panose="020B0604020202020204" pitchFamily="34" charset="0"/>
                <a:cs typeface="Arial" panose="020B0604020202020204" pitchFamily="34" charset="0"/>
              </a:rPr>
              <a:t>      </a:t>
            </a:r>
            <a:r>
              <a:rPr lang="en-US" sz="1600" dirty="0">
                <a:solidFill>
                  <a:srgbClr val="002060"/>
                </a:solidFill>
                <a:latin typeface="Arial" panose="020B0604020202020204" pitchFamily="34" charset="0"/>
                <a:cs typeface="Arial" panose="020B0604020202020204" pitchFamily="34" charset="0"/>
              </a:rPr>
              <a:t>400 M </a:t>
            </a:r>
            <a:r>
              <a:rPr lang="en-US" sz="1600" dirty="0" err="1">
                <a:solidFill>
                  <a:srgbClr val="002060"/>
                </a:solidFill>
                <a:latin typeface="Arial" panose="020B0604020202020204" pitchFamily="34" charset="0"/>
                <a:cs typeface="Arial" panose="020B0604020202020204" pitchFamily="34" charset="0"/>
              </a:rPr>
              <a:t>y.a.</a:t>
            </a:r>
            <a:r>
              <a:rPr lang="en-US" sz="1600" dirty="0">
                <a:solidFill>
                  <a:srgbClr val="002060"/>
                </a:solidFill>
                <a:latin typeface="Arial" panose="020B0604020202020204" pitchFamily="34" charset="0"/>
                <a:cs typeface="Arial" panose="020B0604020202020204" pitchFamily="34" charset="0"/>
              </a:rPr>
              <a:t>                                                    300 M </a:t>
            </a:r>
            <a:r>
              <a:rPr lang="en-US" sz="1600" dirty="0" err="1">
                <a:solidFill>
                  <a:srgbClr val="002060"/>
                </a:solidFill>
                <a:latin typeface="Arial" panose="020B0604020202020204" pitchFamily="34" charset="0"/>
                <a:cs typeface="Arial" panose="020B0604020202020204" pitchFamily="34" charset="0"/>
              </a:rPr>
              <a:t>y.a</a:t>
            </a:r>
            <a:r>
              <a:rPr lang="en-US" sz="1600" dirty="0">
                <a:solidFill>
                  <a:srgbClr val="002060"/>
                </a:solidFill>
                <a:latin typeface="Arial" panose="020B0604020202020204" pitchFamily="34" charset="0"/>
                <a:cs typeface="Arial" panose="020B0604020202020204" pitchFamily="34" charset="0"/>
              </a:rPr>
              <a:t>                                                       70 M </a:t>
            </a:r>
            <a:r>
              <a:rPr lang="en-US" sz="1600" dirty="0" err="1">
                <a:solidFill>
                  <a:srgbClr val="002060"/>
                </a:solidFill>
                <a:latin typeface="Arial" panose="020B0604020202020204" pitchFamily="34" charset="0"/>
                <a:cs typeface="Arial" panose="020B0604020202020204" pitchFamily="34" charset="0"/>
              </a:rPr>
              <a:t>y.a.</a:t>
            </a:r>
            <a:endParaRPr lang="en-US" sz="1600" dirty="0">
              <a:solidFill>
                <a:srgbClr val="002060"/>
              </a:solidFill>
              <a:latin typeface="Arial" panose="020B0604020202020204" pitchFamily="34" charset="0"/>
              <a:cs typeface="Arial" panose="020B0604020202020204" pitchFamily="34" charset="0"/>
            </a:endParaRPr>
          </a:p>
        </p:txBody>
      </p:sp>
      <p:pic>
        <p:nvPicPr>
          <p:cNvPr id="14" name="Picture 3">
            <a:extLst>
              <a:ext uri="{FF2B5EF4-FFF2-40B4-BE49-F238E27FC236}">
                <a16:creationId xmlns:a16="http://schemas.microsoft.com/office/drawing/2014/main" id="{6AD5F922-ECAA-4679-80B3-58B39BC4629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4349" t="86984" r="30780" b="11198"/>
          <a:stretch/>
        </p:blipFill>
        <p:spPr bwMode="auto">
          <a:xfrm>
            <a:off x="1273781" y="5514104"/>
            <a:ext cx="1155291" cy="544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ylinder 2">
            <a:extLst>
              <a:ext uri="{FF2B5EF4-FFF2-40B4-BE49-F238E27FC236}">
                <a16:creationId xmlns:a16="http://schemas.microsoft.com/office/drawing/2014/main" id="{E694D650-02D2-4B47-AECF-79FCA94A1ADB}"/>
              </a:ext>
            </a:extLst>
          </p:cNvPr>
          <p:cNvSpPr/>
          <p:nvPr/>
        </p:nvSpPr>
        <p:spPr>
          <a:xfrm rot="16200000">
            <a:off x="5321606" y="-1621878"/>
            <a:ext cx="1548790" cy="9485415"/>
          </a:xfrm>
          <a:prstGeom prst="can">
            <a:avLst>
              <a:gd name="adj" fmla="val 59099"/>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18" name="Picture 2" descr="Metabolites | Free Full-Text | Using Molecular Networking for ...">
            <a:extLst>
              <a:ext uri="{FF2B5EF4-FFF2-40B4-BE49-F238E27FC236}">
                <a16:creationId xmlns:a16="http://schemas.microsoft.com/office/drawing/2014/main" id="{454EB14F-DF14-47FD-87D0-4F908E936F5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r="67955" b="17165"/>
          <a:stretch/>
        </p:blipFill>
        <p:spPr bwMode="auto">
          <a:xfrm>
            <a:off x="8355104" y="2224321"/>
            <a:ext cx="2324487" cy="220086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etabolites | Free Full-Text | Using Molecular Networking for ...">
            <a:extLst>
              <a:ext uri="{FF2B5EF4-FFF2-40B4-BE49-F238E27FC236}">
                <a16:creationId xmlns:a16="http://schemas.microsoft.com/office/drawing/2014/main" id="{48C35A33-6C2E-4DA1-851A-D1ACED6E7868}"/>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r="74764" b="33672"/>
          <a:stretch/>
        </p:blipFill>
        <p:spPr bwMode="auto">
          <a:xfrm>
            <a:off x="1353292" y="2642272"/>
            <a:ext cx="899851" cy="86629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Metabolites | Free Full-Text | Using Molecular Networking for ...">
            <a:extLst>
              <a:ext uri="{FF2B5EF4-FFF2-40B4-BE49-F238E27FC236}">
                <a16:creationId xmlns:a16="http://schemas.microsoft.com/office/drawing/2014/main" id="{8A20566A-8B52-4C75-84A3-FED0FB3229F9}"/>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t="-929" r="68340" b="929"/>
          <a:stretch/>
        </p:blipFill>
        <p:spPr bwMode="auto">
          <a:xfrm>
            <a:off x="5132266" y="2346436"/>
            <a:ext cx="1714648" cy="198370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2" name="Picture 2" descr="Metabolites | Free Full-Text | Using Molecular Networking for ...">
            <a:extLst>
              <a:ext uri="{FF2B5EF4-FFF2-40B4-BE49-F238E27FC236}">
                <a16:creationId xmlns:a16="http://schemas.microsoft.com/office/drawing/2014/main" id="{F1823ACB-F9AF-4D56-9A8B-4ED349DEA068}"/>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l="29208" r="42605" b="8561"/>
          <a:stretch/>
        </p:blipFill>
        <p:spPr bwMode="auto">
          <a:xfrm>
            <a:off x="9449791" y="1891244"/>
            <a:ext cx="1191910" cy="1416201"/>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9242399B-D2F8-4DB1-A836-4D28F78A7EEF}"/>
              </a:ext>
            </a:extLst>
          </p:cNvPr>
          <p:cNvCxnSpPr/>
          <p:nvPr/>
        </p:nvCxnSpPr>
        <p:spPr>
          <a:xfrm>
            <a:off x="2359159" y="3068791"/>
            <a:ext cx="2879123" cy="0"/>
          </a:xfrm>
          <a:prstGeom prst="straightConnector1">
            <a:avLst/>
          </a:prstGeom>
          <a:ln w="47625">
            <a:solidFill>
              <a:srgbClr val="FF0000">
                <a:alpha val="70000"/>
              </a:srgb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BA7B70F5-7760-4B0F-94B7-888B05B16E4A}"/>
              </a:ext>
            </a:extLst>
          </p:cNvPr>
          <p:cNvCxnSpPr>
            <a:cxnSpLocks/>
          </p:cNvCxnSpPr>
          <p:nvPr/>
        </p:nvCxnSpPr>
        <p:spPr>
          <a:xfrm>
            <a:off x="6612836" y="3075418"/>
            <a:ext cx="1971626" cy="0"/>
          </a:xfrm>
          <a:prstGeom prst="straightConnector1">
            <a:avLst/>
          </a:prstGeom>
          <a:ln w="47625">
            <a:solidFill>
              <a:srgbClr val="FF0000">
                <a:alpha val="70000"/>
              </a:srgbClr>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24" name="Cylinder 23">
            <a:extLst>
              <a:ext uri="{FF2B5EF4-FFF2-40B4-BE49-F238E27FC236}">
                <a16:creationId xmlns:a16="http://schemas.microsoft.com/office/drawing/2014/main" id="{B854768C-20A5-48A3-95B9-20778A44ED8C}"/>
              </a:ext>
            </a:extLst>
          </p:cNvPr>
          <p:cNvSpPr/>
          <p:nvPr/>
        </p:nvSpPr>
        <p:spPr>
          <a:xfrm rot="16200000">
            <a:off x="4498683" y="-2124607"/>
            <a:ext cx="3327424" cy="10582737"/>
          </a:xfrm>
          <a:prstGeom prst="can">
            <a:avLst>
              <a:gd name="adj" fmla="val 59099"/>
            </a:avLst>
          </a:prstGeom>
          <a:solidFill>
            <a:schemeClr val="accent1">
              <a:lumMod val="40000"/>
              <a:lumOff val="60000"/>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Picture 2" descr="Metabolites | Free Full-Text | Using Molecular Networking for ...">
            <a:extLst>
              <a:ext uri="{FF2B5EF4-FFF2-40B4-BE49-F238E27FC236}">
                <a16:creationId xmlns:a16="http://schemas.microsoft.com/office/drawing/2014/main" id="{9039C68B-4CA9-4FA6-A1DC-BFCE89653DAD}"/>
              </a:ext>
            </a:extLst>
          </p:cNvPr>
          <p:cNvPicPr>
            <a:picLocks noChangeAspect="1" noChangeArrowheads="1"/>
          </p:cNvPicPr>
          <p:nvPr/>
        </p:nvPicPr>
        <p:blipFill rotWithShape="1">
          <a:blip r:embed="rId12" cstate="print">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r="67955" b="17165"/>
          <a:stretch/>
        </p:blipFill>
        <p:spPr bwMode="auto">
          <a:xfrm>
            <a:off x="5172101" y="2375066"/>
            <a:ext cx="1644957" cy="155747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a:extLst>
              <a:ext uri="{FF2B5EF4-FFF2-40B4-BE49-F238E27FC236}">
                <a16:creationId xmlns:a16="http://schemas.microsoft.com/office/drawing/2014/main" id="{C905AAD2-F279-46E8-BED8-9AD7C26383CF}"/>
              </a:ext>
            </a:extLst>
          </p:cNvPr>
          <p:cNvPicPr>
            <a:picLocks noChangeAspect="1" noChangeArrowheads="1"/>
          </p:cNvPicPr>
          <p:nvPr/>
        </p:nvPicPr>
        <p:blipFill rotWithShape="1">
          <a:blip r:embed="rId3" cstate="print">
            <a:clrChange>
              <a:clrFrom>
                <a:srgbClr val="FFFFFF"/>
              </a:clrFrom>
              <a:clrTo>
                <a:srgbClr val="FFFFFF">
                  <a:alpha val="0"/>
                </a:srgbClr>
              </a:clrTo>
            </a:clrChange>
            <a:lum bright="40000" contrast="40000"/>
            <a:extLst>
              <a:ext uri="{28A0092B-C50C-407E-A947-70E740481C1C}">
                <a14:useLocalDpi xmlns:a14="http://schemas.microsoft.com/office/drawing/2010/main" val="0"/>
              </a:ext>
            </a:extLst>
          </a:blip>
          <a:srcRect l="64587" t="65623" r="30607" b="28223"/>
          <a:stretch/>
        </p:blipFill>
        <p:spPr bwMode="auto">
          <a:xfrm>
            <a:off x="9085784" y="3664221"/>
            <a:ext cx="1422563" cy="230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id="{FC0A2BE5-E4A6-40A7-A9CE-859EC3B5BBF6}"/>
              </a:ext>
            </a:extLst>
          </p:cNvPr>
          <p:cNvSpPr txBox="1"/>
          <p:nvPr/>
        </p:nvSpPr>
        <p:spPr>
          <a:xfrm>
            <a:off x="2661387" y="1982097"/>
            <a:ext cx="4698722"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Evolutionarily conserved, core pathogenesis</a:t>
            </a:r>
          </a:p>
        </p:txBody>
      </p:sp>
      <p:sp>
        <p:nvSpPr>
          <p:cNvPr id="29" name="TextBox 28">
            <a:extLst>
              <a:ext uri="{FF2B5EF4-FFF2-40B4-BE49-F238E27FC236}">
                <a16:creationId xmlns:a16="http://schemas.microsoft.com/office/drawing/2014/main" id="{FF822AED-7143-41D2-8B5B-A8710B2E5EEF}"/>
              </a:ext>
            </a:extLst>
          </p:cNvPr>
          <p:cNvSpPr txBox="1"/>
          <p:nvPr/>
        </p:nvSpPr>
        <p:spPr>
          <a:xfrm>
            <a:off x="8533432" y="1085182"/>
            <a:ext cx="2108269"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CNS pathogenesis</a:t>
            </a:r>
          </a:p>
        </p:txBody>
      </p:sp>
      <p:pic>
        <p:nvPicPr>
          <p:cNvPr id="30" name="Picture 2" descr="Metabolites | Free Full-Text | Using Molecular Networking for ...">
            <a:extLst>
              <a:ext uri="{FF2B5EF4-FFF2-40B4-BE49-F238E27FC236}">
                <a16:creationId xmlns:a16="http://schemas.microsoft.com/office/drawing/2014/main" id="{9B8151EC-4F38-4ECD-86F4-3CF2A7FF5B36}"/>
              </a:ext>
            </a:extLst>
          </p:cNvPr>
          <p:cNvPicPr>
            <a:picLocks noChangeAspect="1" noChangeArrowheads="1"/>
          </p:cNvPicPr>
          <p:nvPr/>
        </p:nvPicPr>
        <p:blipFill rotWithShape="1">
          <a:blip r:embed="rId14" cstate="print">
            <a:clrChange>
              <a:clrFrom>
                <a:srgbClr val="FFFFFF"/>
              </a:clrFrom>
              <a:clrTo>
                <a:srgbClr val="FFFFFF">
                  <a:alpha val="0"/>
                </a:srgbClr>
              </a:clrTo>
            </a:clrChange>
            <a:extLst>
              <a:ext uri="{BEBA8EAE-BF5A-486C-A8C5-ECC9F3942E4B}">
                <a14:imgProps xmlns:a14="http://schemas.microsoft.com/office/drawing/2010/main">
                  <a14:imgLayer r:embed="rId15">
                    <a14:imgEffect>
                      <a14:backgroundRemoval t="93" b="99907" l="0" r="100000">
                        <a14:backgroundMark x1="19659" y1="4093" x2="19659" y2="4093"/>
                        <a14:backgroundMark x1="29336" y1="40279" x2="29336" y2="40279"/>
                        <a14:backgroundMark x1="55332" y1="68186" x2="55332" y2="68186"/>
                        <a14:backgroundMark x1="22828" y1="12093" x2="22828" y2="12093"/>
                        <a14:backgroundMark x1="54991" y1="22512" x2="54991" y2="22512"/>
                        <a14:backgroundMark x1="31857" y1="20093" x2="31857" y2="20093"/>
                        <a14:backgroundMark x1="19353" y1="14791" x2="19353" y2="14791"/>
                        <a14:backgroundMark x1="15537" y1="26605" x2="15537" y2="26605"/>
                        <a14:backgroundMark x1="7598" y1="60465" x2="7598" y2="60465"/>
                        <a14:backgroundMark x1="25758" y1="76837" x2="25758" y2="76837"/>
                        <a14:backgroundMark x1="29881" y1="87442" x2="29881" y2="87442"/>
                        <a14:backgroundMark x1="43373" y1="40000" x2="43373" y2="40000"/>
                        <a14:backgroundMark x1="44463" y1="83907" x2="44463" y2="83907"/>
                      </a14:backgroundRemoval>
                    </a14:imgEffect>
                  </a14:imgLayer>
                </a14:imgProps>
              </a:ext>
              <a:ext uri="{28A0092B-C50C-407E-A947-70E740481C1C}">
                <a14:useLocalDpi xmlns:a14="http://schemas.microsoft.com/office/drawing/2010/main" val="0"/>
              </a:ext>
            </a:extLst>
          </a:blip>
          <a:srcRect r="67955" b="17165"/>
          <a:stretch/>
        </p:blipFill>
        <p:spPr bwMode="auto">
          <a:xfrm>
            <a:off x="8355104" y="2328876"/>
            <a:ext cx="2067072" cy="1957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7248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43226" y="884239"/>
            <a:ext cx="6303963" cy="508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53804" y="6336269"/>
            <a:ext cx="1514197" cy="307777"/>
          </a:xfrm>
          <a:prstGeom prst="rect">
            <a:avLst/>
          </a:prstGeom>
          <a:noFill/>
        </p:spPr>
        <p:txBody>
          <a:bodyPr wrap="none" rtlCol="0">
            <a:spAutoFit/>
          </a:bodyPr>
          <a:lstStyle/>
          <a:p>
            <a:r>
              <a:rPr lang="en-US" sz="1400" dirty="0"/>
              <a:t>Stewart et al 2014</a:t>
            </a:r>
          </a:p>
        </p:txBody>
      </p:sp>
      <p:sp>
        <p:nvSpPr>
          <p:cNvPr id="4" name="TextBox 3"/>
          <p:cNvSpPr txBox="1"/>
          <p:nvPr/>
        </p:nvSpPr>
        <p:spPr>
          <a:xfrm>
            <a:off x="2014602" y="379821"/>
            <a:ext cx="8161209" cy="646331"/>
          </a:xfrm>
          <a:prstGeom prst="rect">
            <a:avLst/>
          </a:prstGeom>
          <a:noFill/>
        </p:spPr>
        <p:txBody>
          <a:bodyPr wrap="none" rtlCol="0">
            <a:spAutoFit/>
          </a:bodyPr>
          <a:lstStyle/>
          <a:p>
            <a:r>
              <a:rPr lang="en-US" sz="3600" b="1" dirty="0">
                <a:solidFill>
                  <a:srgbClr val="FF0000"/>
                </a:solidFill>
                <a:latin typeface="Arial" pitchFamily="34" charset="0"/>
                <a:ea typeface="Arial Unicode MS" pitchFamily="34" charset="-128"/>
                <a:cs typeface="Arial" pitchFamily="34" charset="0"/>
              </a:rPr>
              <a:t>Zebrafish as a translational machine</a:t>
            </a:r>
          </a:p>
        </p:txBody>
      </p:sp>
    </p:spTree>
    <p:extLst>
      <p:ext uri="{BB962C8B-B14F-4D97-AF65-F5344CB8AC3E}">
        <p14:creationId xmlns:p14="http://schemas.microsoft.com/office/powerpoint/2010/main" val="886948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153804" y="6336269"/>
            <a:ext cx="1514197" cy="307777"/>
          </a:xfrm>
          <a:prstGeom prst="rect">
            <a:avLst/>
          </a:prstGeom>
          <a:noFill/>
        </p:spPr>
        <p:txBody>
          <a:bodyPr wrap="none" rtlCol="0">
            <a:spAutoFit/>
          </a:bodyPr>
          <a:lstStyle/>
          <a:p>
            <a:r>
              <a:rPr lang="en-US" sz="1400" dirty="0"/>
              <a:t>Stewart et al 2014</a:t>
            </a:r>
          </a:p>
        </p:txBody>
      </p:sp>
      <p:pic>
        <p:nvPicPr>
          <p:cNvPr id="68609" name="Picture 1"/>
          <p:cNvPicPr>
            <a:picLocks noChangeAspect="1" noChangeArrowheads="1"/>
          </p:cNvPicPr>
          <p:nvPr/>
        </p:nvPicPr>
        <p:blipFill>
          <a:blip r:embed="rId3" cstate="print"/>
          <a:srcRect/>
          <a:stretch>
            <a:fillRect/>
          </a:stretch>
        </p:blipFill>
        <p:spPr bwMode="auto">
          <a:xfrm>
            <a:off x="2112363" y="1579599"/>
            <a:ext cx="8181504" cy="4193880"/>
          </a:xfrm>
          <a:prstGeom prst="rect">
            <a:avLst/>
          </a:prstGeom>
          <a:noFill/>
          <a:ln w="9525">
            <a:noFill/>
            <a:miter lim="800000"/>
            <a:headEnd/>
            <a:tailEnd/>
          </a:ln>
        </p:spPr>
      </p:pic>
      <p:sp>
        <p:nvSpPr>
          <p:cNvPr id="5" name="TextBox 4"/>
          <p:cNvSpPr txBox="1"/>
          <p:nvPr/>
        </p:nvSpPr>
        <p:spPr>
          <a:xfrm>
            <a:off x="3048000" y="381001"/>
            <a:ext cx="6248400" cy="646331"/>
          </a:xfrm>
          <a:prstGeom prst="rect">
            <a:avLst/>
          </a:prstGeom>
          <a:noFill/>
        </p:spPr>
        <p:txBody>
          <a:bodyPr wrap="square" rtlCol="0">
            <a:spAutoFit/>
          </a:bodyPr>
          <a:lstStyle/>
          <a:p>
            <a:pPr algn="ctr"/>
            <a:r>
              <a:rPr lang="en-US" sz="3600" b="1" dirty="0">
                <a:solidFill>
                  <a:srgbClr val="FF0000"/>
                </a:solidFill>
                <a:latin typeface="Arial" pitchFamily="34" charset="0"/>
                <a:ea typeface="Arial Unicode MS" pitchFamily="34" charset="-128"/>
                <a:cs typeface="Arial" pitchFamily="34" charset="0"/>
              </a:rPr>
              <a:t>CNS diseases: Anxiety</a:t>
            </a:r>
          </a:p>
        </p:txBody>
      </p:sp>
    </p:spTree>
    <p:extLst>
      <p:ext uri="{BB962C8B-B14F-4D97-AF65-F5344CB8AC3E}">
        <p14:creationId xmlns:p14="http://schemas.microsoft.com/office/powerpoint/2010/main" val="16900303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C4658-8846-4638-8A94-8586BF5A9832}"/>
              </a:ext>
            </a:extLst>
          </p:cNvPr>
          <p:cNvSpPr>
            <a:spLocks noGrp="1"/>
          </p:cNvSpPr>
          <p:nvPr>
            <p:ph type="title"/>
          </p:nvPr>
        </p:nvSpPr>
        <p:spPr>
          <a:xfrm>
            <a:off x="1828800" y="2766218"/>
            <a:ext cx="8930640" cy="1325563"/>
          </a:xfrm>
        </p:spPr>
        <p:txBody>
          <a:bodyPr>
            <a:normAutofit fontScale="90000"/>
          </a:bodyPr>
          <a:lstStyle/>
          <a:p>
            <a:r>
              <a:rPr lang="en-US" dirty="0">
                <a:solidFill>
                  <a:srgbClr val="002060"/>
                </a:solidFill>
                <a:latin typeface="Arial" panose="020B0604020202020204" pitchFamily="34" charset="0"/>
                <a:cs typeface="Arial" panose="020B0604020202020204" pitchFamily="34" charset="0"/>
              </a:rPr>
              <a:t>How can we use this powerful biological machine in neuroscience research?</a:t>
            </a:r>
          </a:p>
        </p:txBody>
      </p:sp>
    </p:spTree>
    <p:extLst>
      <p:ext uri="{BB962C8B-B14F-4D97-AF65-F5344CB8AC3E}">
        <p14:creationId xmlns:p14="http://schemas.microsoft.com/office/powerpoint/2010/main" val="1695750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2847</TotalTime>
  <Words>1057</Words>
  <Application>Microsoft Office PowerPoint</Application>
  <PresentationFormat>Widescreen</PresentationFormat>
  <Paragraphs>98</Paragraphs>
  <Slides>34</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vt:i4>
      </vt:variant>
    </vt:vector>
  </HeadingPairs>
  <TitlesOfParts>
    <vt:vector size="41" baseType="lpstr">
      <vt:lpstr>Arial</vt:lpstr>
      <vt:lpstr>BlinkMacSystemFont</vt:lpstr>
      <vt:lpstr>Calibri</vt:lpstr>
      <vt:lpstr>Calibri Light</vt:lpstr>
      <vt:lpstr>Times New Roman</vt:lpstr>
      <vt:lpstr>Wingdings</vt:lpstr>
      <vt:lpstr>Tema do Office</vt:lpstr>
      <vt:lpstr> Использование зебраданио для моделирования заболеваний человека</vt:lpstr>
      <vt:lpstr>PowerPoint Presentation</vt:lpstr>
      <vt:lpstr>Zebrafish as a model</vt:lpstr>
      <vt:lpstr>PowerPoint Presentation</vt:lpstr>
      <vt:lpstr>PowerPoint Presentation</vt:lpstr>
      <vt:lpstr>PowerPoint Presentation</vt:lpstr>
      <vt:lpstr>PowerPoint Presentation</vt:lpstr>
      <vt:lpstr>PowerPoint Presentation</vt:lpstr>
      <vt:lpstr>How can we use this powerful biological machine in neuroscience research?</vt:lpstr>
      <vt:lpstr>Aim: To understand neuroendocrine mechanisms and identify novel drug targets</vt:lpstr>
      <vt:lpstr>PowerPoint Presentation</vt:lpstr>
      <vt:lpstr>PowerPoint Presentation</vt:lpstr>
      <vt:lpstr>PowerPoint Presentation</vt:lpstr>
      <vt:lpstr>Aim. To expand the range of molecular models using zebrafish behavioral research and chronic stress models  Q: Can we use zebrafish to model stress-related molecular processes? </vt:lpstr>
      <vt:lpstr>Zebrafish models of diabetes DM type 2</vt:lpstr>
      <vt:lpstr>Robust DM-induced anxiety in zebrafish on day 15/16</vt:lpstr>
      <vt:lpstr>PTSD Modeling in zebrafish</vt:lpstr>
      <vt:lpstr>Model validation: robust PTSD-like phenotype</vt:lpstr>
      <vt:lpstr>Molecular biomarkers in the brain</vt:lpstr>
      <vt:lpstr>Chronic arecoline</vt:lpstr>
      <vt:lpstr>Arecoline activates neuroprotective M2- microglia</vt:lpstr>
      <vt:lpstr>Aim. To expand the range of molecular models using zebrafish behavioral research and chronic stress models  Q: How do zebrafish chronic stress responses develop over time?</vt:lpstr>
      <vt:lpstr>Model of chronic stress in zebrafish</vt:lpstr>
      <vt:lpstr>PowerPoint Presentation</vt:lpstr>
      <vt:lpstr>Aim. To apply artificial intelligence tools to understand and predict CNS drug properties Q: Can we use zebrafish screens to study NOVEL CNS drugs? </vt:lpstr>
      <vt:lpstr>High-throughput drug screening &gt;10 000 drugs/day</vt:lpstr>
      <vt:lpstr>Acute micotine (10 mg/L) effects</vt:lpstr>
      <vt:lpstr>Acute ketamine effects</vt:lpstr>
      <vt:lpstr>First application of Artificial Intelligence (AI) to zebrafish CNS models</vt:lpstr>
      <vt:lpstr>PowerPoint Presentation</vt:lpstr>
      <vt:lpstr>PowerPoint Presentation</vt:lpstr>
      <vt:lpstr>Conclusions  Zebrafish are powerful biological machines for neuroscience research  These models allow us:  1) to measure (=objectively quantify) behavioral deficits 2) to parallel behavioral data with endocrine profiling (e.g., cortisol, melatonin) 3) to develop models based on newly recognized behavioral domains 4) to identify ‘core’ (evolutionarily conserved) candidate molecular targets 5) to assess biological consequences of chronic stress 7) 8) to identify novel potential molecular cascades (e.g., omics data) 9) to screen novel CNS drugs and predict their properties 11) to develop novel AI-based models and tools to identify novel drugs     </vt:lpstr>
      <vt:lpstr>Магистратура «Нейробиология»</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upf</dc:creator>
  <cp:lastModifiedBy>Allan Kalueff</cp:lastModifiedBy>
  <cp:revision>352</cp:revision>
  <dcterms:created xsi:type="dcterms:W3CDTF">2015-11-17T12:05:44Z</dcterms:created>
  <dcterms:modified xsi:type="dcterms:W3CDTF">2022-12-09T06:35:03Z</dcterms:modified>
</cp:coreProperties>
</file>