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5" r:id="rId5"/>
    <p:sldId id="327" r:id="rId6"/>
    <p:sldId id="328" r:id="rId7"/>
    <p:sldId id="329" r:id="rId8"/>
    <p:sldId id="331" r:id="rId9"/>
    <p:sldId id="334" r:id="rId10"/>
    <p:sldId id="336" r:id="rId11"/>
    <p:sldId id="341" r:id="rId12"/>
    <p:sldId id="342" r:id="rId13"/>
    <p:sldId id="337" r:id="rId14"/>
    <p:sldId id="338" r:id="rId15"/>
    <p:sldId id="343" r:id="rId16"/>
    <p:sldId id="345" r:id="rId17"/>
    <p:sldId id="344" r:id="rId18"/>
    <p:sldId id="33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816" userDrawn="1">
          <p15:clr>
            <a:srgbClr val="A4A3A4"/>
          </p15:clr>
        </p15:guide>
        <p15:guide id="2" orient="horz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00"/>
    <a:srgbClr val="FFE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223" autoAdjust="0"/>
  </p:normalViewPr>
  <p:slideViewPr>
    <p:cSldViewPr snapToGrid="0">
      <p:cViewPr varScale="1">
        <p:scale>
          <a:sx n="119" d="100"/>
          <a:sy n="119" d="100"/>
        </p:scale>
        <p:origin x="344" y="184"/>
      </p:cViewPr>
      <p:guideLst>
        <p:guide pos="816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state.pressbooks.pub/substancemisusepart1/chapter/ch-1-name-2/" TargetMode="External"/><Relationship Id="rId2" Type="http://schemas.openxmlformats.org/officeDocument/2006/relationships/image" Target="../media/image4.jpeg"/><Relationship Id="rId1" Type="http://schemas.openxmlformats.org/officeDocument/2006/relationships/image" Target="../media/image3.jpg"/><Relationship Id="rId5" Type="http://schemas.openxmlformats.org/officeDocument/2006/relationships/hyperlink" Target="https://tophat.com/marketplace/social-science/psychology/textbooks/oer-psychological-disorders-and-treatments-noba-project/1900/68544/" TargetMode="External"/><Relationship Id="rId4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state.pressbooks.pub/substancemisusepart1/chapter/ch-1-name-2/" TargetMode="External"/><Relationship Id="rId2" Type="http://schemas.openxmlformats.org/officeDocument/2006/relationships/image" Target="../media/image4.jpeg"/><Relationship Id="rId1" Type="http://schemas.openxmlformats.org/officeDocument/2006/relationships/image" Target="../media/image3.jpg"/><Relationship Id="rId5" Type="http://schemas.openxmlformats.org/officeDocument/2006/relationships/hyperlink" Target="https://tophat.com/marketplace/social-science/psychology/textbooks/oer-psychological-disorders-and-treatments-noba-project/1900/68544/" TargetMode="External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83C9E3-7E0D-427B-A4C9-1E7B25D78C1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F9FDB39-2778-477F-958D-F2E5F044D382}">
      <dgm:prSet phldrT="[Text]"/>
      <dgm:spPr/>
      <dgm:t>
        <a:bodyPr/>
        <a:lstStyle/>
        <a:p>
          <a:r>
            <a:rPr lang="en-US" dirty="0"/>
            <a:t>Biological Aging</a:t>
          </a:r>
          <a:endParaRPr lang="fr-FR" dirty="0"/>
        </a:p>
      </dgm:t>
    </dgm:pt>
    <dgm:pt modelId="{C84BEFF4-4279-45AB-9A7A-47D7E0E7D59E}" type="parTrans" cxnId="{93C7FDC3-19BD-4F4B-8BBA-97628EBABBCB}">
      <dgm:prSet/>
      <dgm:spPr/>
      <dgm:t>
        <a:bodyPr/>
        <a:lstStyle/>
        <a:p>
          <a:endParaRPr lang="fr-FR"/>
        </a:p>
      </dgm:t>
    </dgm:pt>
    <dgm:pt modelId="{C99BE438-D2B7-4E13-990C-872F00D2D1F6}" type="sibTrans" cxnId="{93C7FDC3-19BD-4F4B-8BBA-97628EBABBCB}">
      <dgm:prSet/>
      <dgm:spPr/>
      <dgm:t>
        <a:bodyPr/>
        <a:lstStyle/>
        <a:p>
          <a:endParaRPr lang="fr-FR"/>
        </a:p>
      </dgm:t>
    </dgm:pt>
    <dgm:pt modelId="{DC7898AB-61B1-4FDF-9A7B-02F7AC064141}">
      <dgm:prSet phldrT="[Text]"/>
      <dgm:spPr/>
      <dgm:t>
        <a:bodyPr/>
        <a:lstStyle/>
        <a:p>
          <a:r>
            <a:rPr lang="en-US" dirty="0"/>
            <a:t>Genetic Basis</a:t>
          </a:r>
          <a:endParaRPr lang="fr-FR" dirty="0"/>
        </a:p>
      </dgm:t>
    </dgm:pt>
    <dgm:pt modelId="{AC3B60B6-62EB-4FFC-82F4-1E52693C01AA}" type="parTrans" cxnId="{6B32FC15-9CCC-4E6B-AB20-9390AD55D291}">
      <dgm:prSet/>
      <dgm:spPr/>
      <dgm:t>
        <a:bodyPr/>
        <a:lstStyle/>
        <a:p>
          <a:endParaRPr lang="fr-FR"/>
        </a:p>
      </dgm:t>
    </dgm:pt>
    <dgm:pt modelId="{1F2559B7-9DA8-40A8-B1A2-FED53862A6F6}" type="sibTrans" cxnId="{6B32FC15-9CCC-4E6B-AB20-9390AD55D291}">
      <dgm:prSet/>
      <dgm:spPr/>
      <dgm:t>
        <a:bodyPr/>
        <a:lstStyle/>
        <a:p>
          <a:endParaRPr lang="fr-FR"/>
        </a:p>
      </dgm:t>
    </dgm:pt>
    <dgm:pt modelId="{857439FA-9870-4633-A92B-A00A76DCE52A}">
      <dgm:prSet phldrT="[Text]"/>
      <dgm:spPr/>
      <dgm:t>
        <a:bodyPr/>
        <a:lstStyle/>
        <a:p>
          <a:r>
            <a:rPr lang="en-US" dirty="0"/>
            <a:t>Psychological</a:t>
          </a:r>
          <a:endParaRPr lang="fr-FR" dirty="0"/>
        </a:p>
      </dgm:t>
    </dgm:pt>
    <dgm:pt modelId="{5E85328E-9C18-418D-BB6A-4D30C94DD2FF}" type="parTrans" cxnId="{8AB67D30-DB45-4D08-8DF0-4673AD4584FF}">
      <dgm:prSet/>
      <dgm:spPr/>
      <dgm:t>
        <a:bodyPr/>
        <a:lstStyle/>
        <a:p>
          <a:endParaRPr lang="fr-FR"/>
        </a:p>
      </dgm:t>
    </dgm:pt>
    <dgm:pt modelId="{D282AC6C-A7A9-4241-9EC4-C285DEFBD854}" type="sibTrans" cxnId="{8AB67D30-DB45-4D08-8DF0-4673AD4584FF}">
      <dgm:prSet/>
      <dgm:spPr/>
      <dgm:t>
        <a:bodyPr/>
        <a:lstStyle/>
        <a:p>
          <a:endParaRPr lang="fr-FR"/>
        </a:p>
      </dgm:t>
    </dgm:pt>
    <dgm:pt modelId="{7802C151-38E0-483F-80CC-855FECB0A144}" type="pres">
      <dgm:prSet presAssocID="{FF83C9E3-7E0D-427B-A4C9-1E7B25D78C1E}" presName="Name0" presStyleCnt="0">
        <dgm:presLayoutVars>
          <dgm:chMax val="7"/>
          <dgm:chPref val="7"/>
          <dgm:dir/>
        </dgm:presLayoutVars>
      </dgm:prSet>
      <dgm:spPr/>
    </dgm:pt>
    <dgm:pt modelId="{13DDB992-F805-44F3-96E5-60A8F5F59018}" type="pres">
      <dgm:prSet presAssocID="{FF83C9E3-7E0D-427B-A4C9-1E7B25D78C1E}" presName="Name1" presStyleCnt="0"/>
      <dgm:spPr/>
    </dgm:pt>
    <dgm:pt modelId="{BD5BDF4E-4D33-4156-AD11-83B0D7E12496}" type="pres">
      <dgm:prSet presAssocID="{FF83C9E3-7E0D-427B-A4C9-1E7B25D78C1E}" presName="cycle" presStyleCnt="0"/>
      <dgm:spPr/>
    </dgm:pt>
    <dgm:pt modelId="{A7A3D531-4C22-4817-BB36-7CDED24D1A57}" type="pres">
      <dgm:prSet presAssocID="{FF83C9E3-7E0D-427B-A4C9-1E7B25D78C1E}" presName="srcNode" presStyleLbl="node1" presStyleIdx="0" presStyleCnt="3"/>
      <dgm:spPr/>
    </dgm:pt>
    <dgm:pt modelId="{61C6FA40-60E1-4FB7-AD87-BC152FDA26D8}" type="pres">
      <dgm:prSet presAssocID="{FF83C9E3-7E0D-427B-A4C9-1E7B25D78C1E}" presName="conn" presStyleLbl="parChTrans1D2" presStyleIdx="0" presStyleCnt="1"/>
      <dgm:spPr/>
    </dgm:pt>
    <dgm:pt modelId="{DB85E2AA-817C-46C0-9EF4-71EE1E183145}" type="pres">
      <dgm:prSet presAssocID="{FF83C9E3-7E0D-427B-A4C9-1E7B25D78C1E}" presName="extraNode" presStyleLbl="node1" presStyleIdx="0" presStyleCnt="3"/>
      <dgm:spPr/>
    </dgm:pt>
    <dgm:pt modelId="{35836979-B090-4B68-9AE9-60D9B7AF0346}" type="pres">
      <dgm:prSet presAssocID="{FF83C9E3-7E0D-427B-A4C9-1E7B25D78C1E}" presName="dstNode" presStyleLbl="node1" presStyleIdx="0" presStyleCnt="3"/>
      <dgm:spPr/>
    </dgm:pt>
    <dgm:pt modelId="{E6AB3F60-7B40-46F4-9A24-8F2DD55EBB12}" type="pres">
      <dgm:prSet presAssocID="{7F9FDB39-2778-477F-958D-F2E5F044D382}" presName="text_1" presStyleLbl="node1" presStyleIdx="0" presStyleCnt="3">
        <dgm:presLayoutVars>
          <dgm:bulletEnabled val="1"/>
        </dgm:presLayoutVars>
      </dgm:prSet>
      <dgm:spPr/>
    </dgm:pt>
    <dgm:pt modelId="{5B54727B-76AE-488E-A5CB-81D02AB7D70D}" type="pres">
      <dgm:prSet presAssocID="{7F9FDB39-2778-477F-958D-F2E5F044D382}" presName="accent_1" presStyleCnt="0"/>
      <dgm:spPr/>
    </dgm:pt>
    <dgm:pt modelId="{6D1AFB39-8751-443C-BE57-B96424D6BEE4}" type="pres">
      <dgm:prSet presAssocID="{7F9FDB39-2778-477F-958D-F2E5F044D382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2E5C7C1-7B85-415C-B370-24CEA7752F8A}" type="pres">
      <dgm:prSet presAssocID="{DC7898AB-61B1-4FDF-9A7B-02F7AC064141}" presName="text_2" presStyleLbl="node1" presStyleIdx="1" presStyleCnt="3">
        <dgm:presLayoutVars>
          <dgm:bulletEnabled val="1"/>
        </dgm:presLayoutVars>
      </dgm:prSet>
      <dgm:spPr/>
    </dgm:pt>
    <dgm:pt modelId="{B1099D0A-F57D-46DB-B6F9-CD7F1D8A5D76}" type="pres">
      <dgm:prSet presAssocID="{DC7898AB-61B1-4FDF-9A7B-02F7AC064141}" presName="accent_2" presStyleCnt="0"/>
      <dgm:spPr/>
    </dgm:pt>
    <dgm:pt modelId="{DB5E36FC-8E1C-4769-9600-B12CB47785E7}" type="pres">
      <dgm:prSet presAssocID="{DC7898AB-61B1-4FDF-9A7B-02F7AC064141}" presName="accentRepeatNode" presStyleLbl="solidFgAcc1" presStyleIdx="1" presStyleCnt="3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FF4AF0E8-AC05-4909-BE67-E3809B33122B}" type="pres">
      <dgm:prSet presAssocID="{857439FA-9870-4633-A92B-A00A76DCE52A}" presName="text_3" presStyleLbl="node1" presStyleIdx="2" presStyleCnt="3">
        <dgm:presLayoutVars>
          <dgm:bulletEnabled val="1"/>
        </dgm:presLayoutVars>
      </dgm:prSet>
      <dgm:spPr/>
    </dgm:pt>
    <dgm:pt modelId="{525F9F9C-57A2-49CE-90C9-3D5617F35A52}" type="pres">
      <dgm:prSet presAssocID="{857439FA-9870-4633-A92B-A00A76DCE52A}" presName="accent_3" presStyleCnt="0"/>
      <dgm:spPr/>
    </dgm:pt>
    <dgm:pt modelId="{4B7FBFFE-CA7A-4737-962A-5D6534A598A8}" type="pres">
      <dgm:prSet presAssocID="{857439FA-9870-4633-A92B-A00A76DCE52A}" presName="accentRepeatNode" presStyleLbl="solidFgAcc1" presStyleIdx="2" presStyleCnt="3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</dgm:spPr>
    </dgm:pt>
  </dgm:ptLst>
  <dgm:cxnLst>
    <dgm:cxn modelId="{6B32FC15-9CCC-4E6B-AB20-9390AD55D291}" srcId="{FF83C9E3-7E0D-427B-A4C9-1E7B25D78C1E}" destId="{DC7898AB-61B1-4FDF-9A7B-02F7AC064141}" srcOrd="1" destOrd="0" parTransId="{AC3B60B6-62EB-4FFC-82F4-1E52693C01AA}" sibTransId="{1F2559B7-9DA8-40A8-B1A2-FED53862A6F6}"/>
    <dgm:cxn modelId="{8AB67D30-DB45-4D08-8DF0-4673AD4584FF}" srcId="{FF83C9E3-7E0D-427B-A4C9-1E7B25D78C1E}" destId="{857439FA-9870-4633-A92B-A00A76DCE52A}" srcOrd="2" destOrd="0" parTransId="{5E85328E-9C18-418D-BB6A-4D30C94DD2FF}" sibTransId="{D282AC6C-A7A9-4241-9EC4-C285DEFBD854}"/>
    <dgm:cxn modelId="{FB569C68-0112-414B-BE9A-DA3AE51EFABB}" type="presOf" srcId="{DC7898AB-61B1-4FDF-9A7B-02F7AC064141}" destId="{E2E5C7C1-7B85-415C-B370-24CEA7752F8A}" srcOrd="0" destOrd="0" presId="urn:microsoft.com/office/officeart/2008/layout/VerticalCurvedList"/>
    <dgm:cxn modelId="{188DA4A7-6A7B-4E3A-8A93-D3D9C09F4066}" type="presOf" srcId="{7F9FDB39-2778-477F-958D-F2E5F044D382}" destId="{E6AB3F60-7B40-46F4-9A24-8F2DD55EBB12}" srcOrd="0" destOrd="0" presId="urn:microsoft.com/office/officeart/2008/layout/VerticalCurvedList"/>
    <dgm:cxn modelId="{7B5DF1A7-8776-457E-A559-FCE6F65E336D}" type="presOf" srcId="{FF83C9E3-7E0D-427B-A4C9-1E7B25D78C1E}" destId="{7802C151-38E0-483F-80CC-855FECB0A144}" srcOrd="0" destOrd="0" presId="urn:microsoft.com/office/officeart/2008/layout/VerticalCurvedList"/>
    <dgm:cxn modelId="{93C7FDC3-19BD-4F4B-8BBA-97628EBABBCB}" srcId="{FF83C9E3-7E0D-427B-A4C9-1E7B25D78C1E}" destId="{7F9FDB39-2778-477F-958D-F2E5F044D382}" srcOrd="0" destOrd="0" parTransId="{C84BEFF4-4279-45AB-9A7A-47D7E0E7D59E}" sibTransId="{C99BE438-D2B7-4E13-990C-872F00D2D1F6}"/>
    <dgm:cxn modelId="{8E611BE2-7B9E-4E4B-8FFF-A26F12F180AE}" type="presOf" srcId="{C99BE438-D2B7-4E13-990C-872F00D2D1F6}" destId="{61C6FA40-60E1-4FB7-AD87-BC152FDA26D8}" srcOrd="0" destOrd="0" presId="urn:microsoft.com/office/officeart/2008/layout/VerticalCurvedList"/>
    <dgm:cxn modelId="{60D332F5-50C4-4B1F-844A-285ECFCD83AC}" type="presOf" srcId="{857439FA-9870-4633-A92B-A00A76DCE52A}" destId="{FF4AF0E8-AC05-4909-BE67-E3809B33122B}" srcOrd="0" destOrd="0" presId="urn:microsoft.com/office/officeart/2008/layout/VerticalCurvedList"/>
    <dgm:cxn modelId="{8274B97E-7EF1-49FF-8424-38213B00865D}" type="presParOf" srcId="{7802C151-38E0-483F-80CC-855FECB0A144}" destId="{13DDB992-F805-44F3-96E5-60A8F5F59018}" srcOrd="0" destOrd="0" presId="urn:microsoft.com/office/officeart/2008/layout/VerticalCurvedList"/>
    <dgm:cxn modelId="{A8EB54F2-4FE0-4510-9DD9-34A0A7E7971F}" type="presParOf" srcId="{13DDB992-F805-44F3-96E5-60A8F5F59018}" destId="{BD5BDF4E-4D33-4156-AD11-83B0D7E12496}" srcOrd="0" destOrd="0" presId="urn:microsoft.com/office/officeart/2008/layout/VerticalCurvedList"/>
    <dgm:cxn modelId="{4EBAFDEA-E792-40E4-A7C9-2BDA3A23BA23}" type="presParOf" srcId="{BD5BDF4E-4D33-4156-AD11-83B0D7E12496}" destId="{A7A3D531-4C22-4817-BB36-7CDED24D1A57}" srcOrd="0" destOrd="0" presId="urn:microsoft.com/office/officeart/2008/layout/VerticalCurvedList"/>
    <dgm:cxn modelId="{29D6FAB9-A585-40D3-92C4-C9E7032FED0B}" type="presParOf" srcId="{BD5BDF4E-4D33-4156-AD11-83B0D7E12496}" destId="{61C6FA40-60E1-4FB7-AD87-BC152FDA26D8}" srcOrd="1" destOrd="0" presId="urn:microsoft.com/office/officeart/2008/layout/VerticalCurvedList"/>
    <dgm:cxn modelId="{BBD8FFF9-EC3A-44FA-BD26-6B7C1E3966F9}" type="presParOf" srcId="{BD5BDF4E-4D33-4156-AD11-83B0D7E12496}" destId="{DB85E2AA-817C-46C0-9EF4-71EE1E183145}" srcOrd="2" destOrd="0" presId="urn:microsoft.com/office/officeart/2008/layout/VerticalCurvedList"/>
    <dgm:cxn modelId="{AF850430-F6AB-40E4-A23F-76ADD9E09312}" type="presParOf" srcId="{BD5BDF4E-4D33-4156-AD11-83B0D7E12496}" destId="{35836979-B090-4B68-9AE9-60D9B7AF0346}" srcOrd="3" destOrd="0" presId="urn:microsoft.com/office/officeart/2008/layout/VerticalCurvedList"/>
    <dgm:cxn modelId="{54F54A04-5A20-43C4-AC29-8C12001AEE68}" type="presParOf" srcId="{13DDB992-F805-44F3-96E5-60A8F5F59018}" destId="{E6AB3F60-7B40-46F4-9A24-8F2DD55EBB12}" srcOrd="1" destOrd="0" presId="urn:microsoft.com/office/officeart/2008/layout/VerticalCurvedList"/>
    <dgm:cxn modelId="{66C54814-FF36-41F5-9130-70121C9C96CE}" type="presParOf" srcId="{13DDB992-F805-44F3-96E5-60A8F5F59018}" destId="{5B54727B-76AE-488E-A5CB-81D02AB7D70D}" srcOrd="2" destOrd="0" presId="urn:microsoft.com/office/officeart/2008/layout/VerticalCurvedList"/>
    <dgm:cxn modelId="{2BEAFA78-36D9-4416-8070-FFFB233C8DC8}" type="presParOf" srcId="{5B54727B-76AE-488E-A5CB-81D02AB7D70D}" destId="{6D1AFB39-8751-443C-BE57-B96424D6BEE4}" srcOrd="0" destOrd="0" presId="urn:microsoft.com/office/officeart/2008/layout/VerticalCurvedList"/>
    <dgm:cxn modelId="{695CF66C-5E49-41CC-922B-9A1AD2C9106D}" type="presParOf" srcId="{13DDB992-F805-44F3-96E5-60A8F5F59018}" destId="{E2E5C7C1-7B85-415C-B370-24CEA7752F8A}" srcOrd="3" destOrd="0" presId="urn:microsoft.com/office/officeart/2008/layout/VerticalCurvedList"/>
    <dgm:cxn modelId="{52CFD5A1-BF92-4112-9CB0-B7B672B89328}" type="presParOf" srcId="{13DDB992-F805-44F3-96E5-60A8F5F59018}" destId="{B1099D0A-F57D-46DB-B6F9-CD7F1D8A5D76}" srcOrd="4" destOrd="0" presId="urn:microsoft.com/office/officeart/2008/layout/VerticalCurvedList"/>
    <dgm:cxn modelId="{FB223346-7BBD-4E4A-9812-CBE01DB4595A}" type="presParOf" srcId="{B1099D0A-F57D-46DB-B6F9-CD7F1D8A5D76}" destId="{DB5E36FC-8E1C-4769-9600-B12CB47785E7}" srcOrd="0" destOrd="0" presId="urn:microsoft.com/office/officeart/2008/layout/VerticalCurvedList"/>
    <dgm:cxn modelId="{DD64350A-FECC-496D-986D-A171060219FD}" type="presParOf" srcId="{13DDB992-F805-44F3-96E5-60A8F5F59018}" destId="{FF4AF0E8-AC05-4909-BE67-E3809B33122B}" srcOrd="5" destOrd="0" presId="urn:microsoft.com/office/officeart/2008/layout/VerticalCurvedList"/>
    <dgm:cxn modelId="{CD787FD4-4C05-4EDD-A88E-32CC4D424B2B}" type="presParOf" srcId="{13DDB992-F805-44F3-96E5-60A8F5F59018}" destId="{525F9F9C-57A2-49CE-90C9-3D5617F35A52}" srcOrd="6" destOrd="0" presId="urn:microsoft.com/office/officeart/2008/layout/VerticalCurvedList"/>
    <dgm:cxn modelId="{3305C3CC-C257-4762-8586-12668A5F3E63}" type="presParOf" srcId="{525F9F9C-57A2-49CE-90C9-3D5617F35A52}" destId="{4B7FBFFE-CA7A-4737-962A-5D6534A598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B454DD-21B5-4DCF-A079-C7BD7CFD67E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5D7F3A2-AD50-4CBB-9D10-A5140962805D}">
      <dgm:prSet phldrT="[Text]" custT="1"/>
      <dgm:spPr/>
      <dgm:t>
        <a:bodyPr/>
        <a:lstStyle/>
        <a:p>
          <a:pPr algn="l"/>
          <a:r>
            <a:rPr lang="en-US" sz="2000" dirty="0"/>
            <a:t>Reducing physiological vulnerability</a:t>
          </a:r>
          <a:endParaRPr lang="fr-FR" sz="2000" dirty="0"/>
        </a:p>
      </dgm:t>
    </dgm:pt>
    <dgm:pt modelId="{8E71B983-F9DC-4DB2-9590-6F689B3036A6}" type="parTrans" cxnId="{CB3CA2C0-FC6C-41B9-B311-847C11E0D522}">
      <dgm:prSet/>
      <dgm:spPr/>
      <dgm:t>
        <a:bodyPr/>
        <a:lstStyle/>
        <a:p>
          <a:endParaRPr lang="fr-FR"/>
        </a:p>
      </dgm:t>
    </dgm:pt>
    <dgm:pt modelId="{EFD67312-23D4-4E54-85A3-DFACB549383E}" type="sibTrans" cxnId="{CB3CA2C0-FC6C-41B9-B311-847C11E0D522}">
      <dgm:prSet/>
      <dgm:spPr/>
      <dgm:t>
        <a:bodyPr/>
        <a:lstStyle/>
        <a:p>
          <a:endParaRPr lang="fr-FR"/>
        </a:p>
      </dgm:t>
    </dgm:pt>
    <dgm:pt modelId="{C359BEC3-E699-41A7-A8AF-B7FAE1A536AF}">
      <dgm:prSet phldrT="[Text]" custT="1"/>
      <dgm:spPr/>
      <dgm:t>
        <a:bodyPr/>
        <a:lstStyle/>
        <a:p>
          <a:pPr algn="l"/>
          <a:r>
            <a:rPr lang="en-US" sz="1850" dirty="0"/>
            <a:t>Effective management of emotional/cognitive vulnerabilities</a:t>
          </a:r>
          <a:endParaRPr lang="fr-FR" sz="1850" dirty="0"/>
        </a:p>
      </dgm:t>
    </dgm:pt>
    <dgm:pt modelId="{414C2E02-B35D-4008-B16B-56262283DF69}" type="parTrans" cxnId="{CF4B4407-C81F-4011-A0A7-941D6070A6A4}">
      <dgm:prSet/>
      <dgm:spPr/>
      <dgm:t>
        <a:bodyPr/>
        <a:lstStyle/>
        <a:p>
          <a:endParaRPr lang="fr-FR"/>
        </a:p>
      </dgm:t>
    </dgm:pt>
    <dgm:pt modelId="{AD32E503-1BCA-4BC9-B789-44BCB8547DA4}" type="sibTrans" cxnId="{CF4B4407-C81F-4011-A0A7-941D6070A6A4}">
      <dgm:prSet/>
      <dgm:spPr/>
      <dgm:t>
        <a:bodyPr/>
        <a:lstStyle/>
        <a:p>
          <a:endParaRPr lang="fr-FR"/>
        </a:p>
      </dgm:t>
    </dgm:pt>
    <dgm:pt modelId="{6B12EB04-E313-4457-A698-BC806B18D904}">
      <dgm:prSet phldrT="[Text]" custT="1"/>
      <dgm:spPr/>
      <dgm:t>
        <a:bodyPr/>
        <a:lstStyle/>
        <a:p>
          <a:pPr algn="l"/>
          <a:r>
            <a:rPr lang="en-US" sz="2000" dirty="0"/>
            <a:t>Managing co-morbidities</a:t>
          </a:r>
          <a:endParaRPr lang="fr-FR" sz="2000" dirty="0"/>
        </a:p>
      </dgm:t>
    </dgm:pt>
    <dgm:pt modelId="{2F804C53-8F56-4381-ACB3-9824AED238D9}" type="parTrans" cxnId="{7CD66A28-2A4B-4E4A-9A6C-00D61E9EBDB8}">
      <dgm:prSet/>
      <dgm:spPr/>
      <dgm:t>
        <a:bodyPr/>
        <a:lstStyle/>
        <a:p>
          <a:endParaRPr lang="fr-FR"/>
        </a:p>
      </dgm:t>
    </dgm:pt>
    <dgm:pt modelId="{08B77C2A-E6C8-403C-B8F6-372BCFA81962}" type="sibTrans" cxnId="{7CD66A28-2A4B-4E4A-9A6C-00D61E9EBDB8}">
      <dgm:prSet/>
      <dgm:spPr/>
      <dgm:t>
        <a:bodyPr/>
        <a:lstStyle/>
        <a:p>
          <a:endParaRPr lang="fr-FR"/>
        </a:p>
      </dgm:t>
    </dgm:pt>
    <dgm:pt modelId="{9CD66DD4-943E-49CC-8418-7A043E627BD9}" type="pres">
      <dgm:prSet presAssocID="{F1B454DD-21B5-4DCF-A079-C7BD7CFD67E7}" presName="linearFlow" presStyleCnt="0">
        <dgm:presLayoutVars>
          <dgm:dir/>
          <dgm:resizeHandles val="exact"/>
        </dgm:presLayoutVars>
      </dgm:prSet>
      <dgm:spPr/>
    </dgm:pt>
    <dgm:pt modelId="{53F8A270-3A08-47BB-9499-6459C9B81262}" type="pres">
      <dgm:prSet presAssocID="{A5D7F3A2-AD50-4CBB-9D10-A5140962805D}" presName="composite" presStyleCnt="0"/>
      <dgm:spPr/>
    </dgm:pt>
    <dgm:pt modelId="{C187812B-E572-4BAF-8045-7A8674959321}" type="pres">
      <dgm:prSet presAssocID="{A5D7F3A2-AD50-4CBB-9D10-A5140962805D}" presName="imgShp" presStyleLbl="fgImgPlace1" presStyleIdx="0" presStyleCnt="3" custScaleX="52771" custScaleY="52335" custLinFactNeighborX="-24899" custLinFactNeighborY="-46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solidFill>
            <a:schemeClr val="tx1"/>
          </a:solidFill>
        </a:ln>
      </dgm:spPr>
    </dgm:pt>
    <dgm:pt modelId="{9A235FF6-919F-46B8-B600-993B14C610BA}" type="pres">
      <dgm:prSet presAssocID="{A5D7F3A2-AD50-4CBB-9D10-A5140962805D}" presName="txShp" presStyleLbl="node1" presStyleIdx="0" presStyleCnt="3" custScaleX="114905" custScaleY="47283" custLinFactNeighborX="9356" custLinFactNeighborY="-2914">
        <dgm:presLayoutVars>
          <dgm:bulletEnabled val="1"/>
        </dgm:presLayoutVars>
      </dgm:prSet>
      <dgm:spPr/>
    </dgm:pt>
    <dgm:pt modelId="{B416DC21-C2D7-4A99-9733-E26C884F9C42}" type="pres">
      <dgm:prSet presAssocID="{EFD67312-23D4-4E54-85A3-DFACB549383E}" presName="spacing" presStyleCnt="0"/>
      <dgm:spPr/>
    </dgm:pt>
    <dgm:pt modelId="{DB1A8D22-26D1-4F85-8AF7-2F59C34AC204}" type="pres">
      <dgm:prSet presAssocID="{C359BEC3-E699-41A7-A8AF-B7FAE1A536AF}" presName="composite" presStyleCnt="0"/>
      <dgm:spPr/>
    </dgm:pt>
    <dgm:pt modelId="{0CDF377D-BD7E-4698-8EA6-7F264CC2A3E5}" type="pres">
      <dgm:prSet presAssocID="{C359BEC3-E699-41A7-A8AF-B7FAE1A536AF}" presName="imgShp" presStyleLbl="fgImgPlace1" presStyleIdx="1" presStyleCnt="3" custScaleX="50672" custScaleY="52836" custLinFactNeighborX="-24286" custLinFactNeighborY="-978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solidFill>
            <a:schemeClr val="tx1"/>
          </a:solidFill>
        </a:ln>
      </dgm:spPr>
    </dgm:pt>
    <dgm:pt modelId="{8C8EAB13-9F8D-4607-87A1-A40AFC62D5DA}" type="pres">
      <dgm:prSet presAssocID="{C359BEC3-E699-41A7-A8AF-B7FAE1A536AF}" presName="txShp" presStyleLbl="node1" presStyleIdx="1" presStyleCnt="3" custScaleX="112404" custScaleY="49619" custLinFactNeighborX="10163" custLinFactNeighborY="-6270">
        <dgm:presLayoutVars>
          <dgm:bulletEnabled val="1"/>
        </dgm:presLayoutVars>
      </dgm:prSet>
      <dgm:spPr/>
    </dgm:pt>
    <dgm:pt modelId="{F913263D-D42E-4802-B43C-B568EE36B324}" type="pres">
      <dgm:prSet presAssocID="{AD32E503-1BCA-4BC9-B789-44BCB8547DA4}" presName="spacing" presStyleCnt="0"/>
      <dgm:spPr/>
    </dgm:pt>
    <dgm:pt modelId="{1DEBF715-6BD5-4C8F-AA17-9F98E90471A7}" type="pres">
      <dgm:prSet presAssocID="{6B12EB04-E313-4457-A698-BC806B18D904}" presName="composite" presStyleCnt="0"/>
      <dgm:spPr/>
    </dgm:pt>
    <dgm:pt modelId="{95910561-A5A2-4F89-A5AA-9A6C0420CD0B}" type="pres">
      <dgm:prSet presAssocID="{6B12EB04-E313-4457-A698-BC806B18D904}" presName="imgShp" presStyleLbl="fgImgPlace1" presStyleIdx="2" presStyleCnt="3" custScaleX="52849" custScaleY="56827" custLinFactNeighborX="-25770" custLinFactNeighborY="-152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tx1"/>
          </a:solidFill>
        </a:ln>
      </dgm:spPr>
    </dgm:pt>
    <dgm:pt modelId="{B1600628-96C8-4D22-A4A4-1494F4F92D80}" type="pres">
      <dgm:prSet presAssocID="{6B12EB04-E313-4457-A698-BC806B18D904}" presName="txShp" presStyleLbl="node1" presStyleIdx="2" presStyleCnt="3" custScaleX="111457" custScaleY="46645" custLinFactNeighborX="8621" custLinFactNeighborY="-18015">
        <dgm:presLayoutVars>
          <dgm:bulletEnabled val="1"/>
        </dgm:presLayoutVars>
      </dgm:prSet>
      <dgm:spPr/>
    </dgm:pt>
  </dgm:ptLst>
  <dgm:cxnLst>
    <dgm:cxn modelId="{CF4B4407-C81F-4011-A0A7-941D6070A6A4}" srcId="{F1B454DD-21B5-4DCF-A079-C7BD7CFD67E7}" destId="{C359BEC3-E699-41A7-A8AF-B7FAE1A536AF}" srcOrd="1" destOrd="0" parTransId="{414C2E02-B35D-4008-B16B-56262283DF69}" sibTransId="{AD32E503-1BCA-4BC9-B789-44BCB8547DA4}"/>
    <dgm:cxn modelId="{7CD66A28-2A4B-4E4A-9A6C-00D61E9EBDB8}" srcId="{F1B454DD-21B5-4DCF-A079-C7BD7CFD67E7}" destId="{6B12EB04-E313-4457-A698-BC806B18D904}" srcOrd="2" destOrd="0" parTransId="{2F804C53-8F56-4381-ACB3-9824AED238D9}" sibTransId="{08B77C2A-E6C8-403C-B8F6-372BCFA81962}"/>
    <dgm:cxn modelId="{E312D42C-8A9B-473B-8FC9-A83B0720F132}" type="presOf" srcId="{A5D7F3A2-AD50-4CBB-9D10-A5140962805D}" destId="{9A235FF6-919F-46B8-B600-993B14C610BA}" srcOrd="0" destOrd="0" presId="urn:microsoft.com/office/officeart/2005/8/layout/vList3"/>
    <dgm:cxn modelId="{FD612F54-44EF-4F5E-A948-3C1663D2DDD6}" type="presOf" srcId="{6B12EB04-E313-4457-A698-BC806B18D904}" destId="{B1600628-96C8-4D22-A4A4-1494F4F92D80}" srcOrd="0" destOrd="0" presId="urn:microsoft.com/office/officeart/2005/8/layout/vList3"/>
    <dgm:cxn modelId="{CE3DC674-05F4-46F9-98F6-23402598BD5B}" type="presOf" srcId="{C359BEC3-E699-41A7-A8AF-B7FAE1A536AF}" destId="{8C8EAB13-9F8D-4607-87A1-A40AFC62D5DA}" srcOrd="0" destOrd="0" presId="urn:microsoft.com/office/officeart/2005/8/layout/vList3"/>
    <dgm:cxn modelId="{A2B05C76-62E6-4B8A-B79C-34CC53F7D8E4}" type="presOf" srcId="{F1B454DD-21B5-4DCF-A079-C7BD7CFD67E7}" destId="{9CD66DD4-943E-49CC-8418-7A043E627BD9}" srcOrd="0" destOrd="0" presId="urn:microsoft.com/office/officeart/2005/8/layout/vList3"/>
    <dgm:cxn modelId="{CB3CA2C0-FC6C-41B9-B311-847C11E0D522}" srcId="{F1B454DD-21B5-4DCF-A079-C7BD7CFD67E7}" destId="{A5D7F3A2-AD50-4CBB-9D10-A5140962805D}" srcOrd="0" destOrd="0" parTransId="{8E71B983-F9DC-4DB2-9590-6F689B3036A6}" sibTransId="{EFD67312-23D4-4E54-85A3-DFACB549383E}"/>
    <dgm:cxn modelId="{30874EBE-2736-4FFC-B533-BB749B87663F}" type="presParOf" srcId="{9CD66DD4-943E-49CC-8418-7A043E627BD9}" destId="{53F8A270-3A08-47BB-9499-6459C9B81262}" srcOrd="0" destOrd="0" presId="urn:microsoft.com/office/officeart/2005/8/layout/vList3"/>
    <dgm:cxn modelId="{055B234E-8341-4203-8461-7F3801DD72B8}" type="presParOf" srcId="{53F8A270-3A08-47BB-9499-6459C9B81262}" destId="{C187812B-E572-4BAF-8045-7A8674959321}" srcOrd="0" destOrd="0" presId="urn:microsoft.com/office/officeart/2005/8/layout/vList3"/>
    <dgm:cxn modelId="{D421D6DF-D58C-4597-904D-04AE6069FBA2}" type="presParOf" srcId="{53F8A270-3A08-47BB-9499-6459C9B81262}" destId="{9A235FF6-919F-46B8-B600-993B14C610BA}" srcOrd="1" destOrd="0" presId="urn:microsoft.com/office/officeart/2005/8/layout/vList3"/>
    <dgm:cxn modelId="{FB5574D0-1A66-4430-9D68-E2425907292F}" type="presParOf" srcId="{9CD66DD4-943E-49CC-8418-7A043E627BD9}" destId="{B416DC21-C2D7-4A99-9733-E26C884F9C42}" srcOrd="1" destOrd="0" presId="urn:microsoft.com/office/officeart/2005/8/layout/vList3"/>
    <dgm:cxn modelId="{70757153-752D-4E7C-93DE-EDF4343B3071}" type="presParOf" srcId="{9CD66DD4-943E-49CC-8418-7A043E627BD9}" destId="{DB1A8D22-26D1-4F85-8AF7-2F59C34AC204}" srcOrd="2" destOrd="0" presId="urn:microsoft.com/office/officeart/2005/8/layout/vList3"/>
    <dgm:cxn modelId="{C2367F29-8FEC-454D-B701-0BF6E4E98383}" type="presParOf" srcId="{DB1A8D22-26D1-4F85-8AF7-2F59C34AC204}" destId="{0CDF377D-BD7E-4698-8EA6-7F264CC2A3E5}" srcOrd="0" destOrd="0" presId="urn:microsoft.com/office/officeart/2005/8/layout/vList3"/>
    <dgm:cxn modelId="{5C3579B5-47AF-43CC-BEA8-04B024E477F4}" type="presParOf" srcId="{DB1A8D22-26D1-4F85-8AF7-2F59C34AC204}" destId="{8C8EAB13-9F8D-4607-87A1-A40AFC62D5DA}" srcOrd="1" destOrd="0" presId="urn:microsoft.com/office/officeart/2005/8/layout/vList3"/>
    <dgm:cxn modelId="{DC2CB98B-FB14-4419-B557-2588383F34C0}" type="presParOf" srcId="{9CD66DD4-943E-49CC-8418-7A043E627BD9}" destId="{F913263D-D42E-4802-B43C-B568EE36B324}" srcOrd="3" destOrd="0" presId="urn:microsoft.com/office/officeart/2005/8/layout/vList3"/>
    <dgm:cxn modelId="{95D5B31B-EA1B-4C56-A726-B7B98FF42C64}" type="presParOf" srcId="{9CD66DD4-943E-49CC-8418-7A043E627BD9}" destId="{1DEBF715-6BD5-4C8F-AA17-9F98E90471A7}" srcOrd="4" destOrd="0" presId="urn:microsoft.com/office/officeart/2005/8/layout/vList3"/>
    <dgm:cxn modelId="{9675D641-910A-4BCC-99A6-45749A425C3B}" type="presParOf" srcId="{1DEBF715-6BD5-4C8F-AA17-9F98E90471A7}" destId="{95910561-A5A2-4F89-A5AA-9A6C0420CD0B}" srcOrd="0" destOrd="0" presId="urn:microsoft.com/office/officeart/2005/8/layout/vList3"/>
    <dgm:cxn modelId="{F34B3B21-A9A9-4367-A2D6-879705B5AE60}" type="presParOf" srcId="{1DEBF715-6BD5-4C8F-AA17-9F98E90471A7}" destId="{B1600628-96C8-4D22-A4A4-1494F4F92D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454DD-21B5-4DCF-A079-C7BD7CFD67E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5D7F3A2-AD50-4CBB-9D10-A5140962805D}">
      <dgm:prSet phldrT="[Text]" custT="1"/>
      <dgm:spPr/>
      <dgm:t>
        <a:bodyPr/>
        <a:lstStyle/>
        <a:p>
          <a:pPr algn="l"/>
          <a:r>
            <a:rPr lang="en-US" sz="2000" dirty="0">
              <a:solidFill>
                <a:srgbClr val="FF0000"/>
              </a:solidFill>
            </a:rPr>
            <a:t>Underlying immune system compromise – cytokine storms</a:t>
          </a:r>
          <a:endParaRPr lang="fr-FR" sz="2000" dirty="0">
            <a:solidFill>
              <a:srgbClr val="FF0000"/>
            </a:solidFill>
          </a:endParaRPr>
        </a:p>
      </dgm:t>
    </dgm:pt>
    <dgm:pt modelId="{8E71B983-F9DC-4DB2-9590-6F689B3036A6}" type="parTrans" cxnId="{CB3CA2C0-FC6C-41B9-B311-847C11E0D522}">
      <dgm:prSet/>
      <dgm:spPr/>
      <dgm:t>
        <a:bodyPr/>
        <a:lstStyle/>
        <a:p>
          <a:endParaRPr lang="fr-FR"/>
        </a:p>
      </dgm:t>
    </dgm:pt>
    <dgm:pt modelId="{EFD67312-23D4-4E54-85A3-DFACB549383E}" type="sibTrans" cxnId="{CB3CA2C0-FC6C-41B9-B311-847C11E0D522}">
      <dgm:prSet/>
      <dgm:spPr/>
      <dgm:t>
        <a:bodyPr/>
        <a:lstStyle/>
        <a:p>
          <a:endParaRPr lang="fr-FR"/>
        </a:p>
      </dgm:t>
    </dgm:pt>
    <dgm:pt modelId="{C359BEC3-E699-41A7-A8AF-B7FAE1A536AF}">
      <dgm:prSet phldrT="[Text]" custT="1"/>
      <dgm:spPr/>
      <dgm:t>
        <a:bodyPr/>
        <a:lstStyle/>
        <a:p>
          <a:pPr algn="l"/>
          <a:r>
            <a:rPr lang="en-US" sz="2400" dirty="0"/>
            <a:t>Social isolation</a:t>
          </a:r>
          <a:endParaRPr lang="fr-FR" sz="2400" dirty="0"/>
        </a:p>
      </dgm:t>
    </dgm:pt>
    <dgm:pt modelId="{414C2E02-B35D-4008-B16B-56262283DF69}" type="parTrans" cxnId="{CF4B4407-C81F-4011-A0A7-941D6070A6A4}">
      <dgm:prSet/>
      <dgm:spPr/>
      <dgm:t>
        <a:bodyPr/>
        <a:lstStyle/>
        <a:p>
          <a:endParaRPr lang="fr-FR"/>
        </a:p>
      </dgm:t>
    </dgm:pt>
    <dgm:pt modelId="{AD32E503-1BCA-4BC9-B789-44BCB8547DA4}" type="sibTrans" cxnId="{CF4B4407-C81F-4011-A0A7-941D6070A6A4}">
      <dgm:prSet/>
      <dgm:spPr/>
      <dgm:t>
        <a:bodyPr/>
        <a:lstStyle/>
        <a:p>
          <a:endParaRPr lang="fr-FR"/>
        </a:p>
      </dgm:t>
    </dgm:pt>
    <dgm:pt modelId="{9CD66DD4-943E-49CC-8418-7A043E627BD9}" type="pres">
      <dgm:prSet presAssocID="{F1B454DD-21B5-4DCF-A079-C7BD7CFD67E7}" presName="linearFlow" presStyleCnt="0">
        <dgm:presLayoutVars>
          <dgm:dir/>
          <dgm:resizeHandles val="exact"/>
        </dgm:presLayoutVars>
      </dgm:prSet>
      <dgm:spPr/>
    </dgm:pt>
    <dgm:pt modelId="{53F8A270-3A08-47BB-9499-6459C9B81262}" type="pres">
      <dgm:prSet presAssocID="{A5D7F3A2-AD50-4CBB-9D10-A5140962805D}" presName="composite" presStyleCnt="0"/>
      <dgm:spPr/>
    </dgm:pt>
    <dgm:pt modelId="{C187812B-E572-4BAF-8045-7A8674959321}" type="pres">
      <dgm:prSet presAssocID="{A5D7F3A2-AD50-4CBB-9D10-A5140962805D}" presName="imgShp" presStyleLbl="fgImgPlace1" presStyleIdx="0" presStyleCnt="2" custScaleX="68190" custScaleY="66805" custLinFactNeighborX="-26615" custLinFactNeighborY="39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9A235FF6-919F-46B8-B600-993B14C610BA}" type="pres">
      <dgm:prSet presAssocID="{A5D7F3A2-AD50-4CBB-9D10-A5140962805D}" presName="txShp" presStyleLbl="node1" presStyleIdx="0" presStyleCnt="2" custScaleX="113698" custScaleY="43621" custLinFactNeighborX="11314" custLinFactNeighborY="-725">
        <dgm:presLayoutVars>
          <dgm:bulletEnabled val="1"/>
        </dgm:presLayoutVars>
      </dgm:prSet>
      <dgm:spPr/>
    </dgm:pt>
    <dgm:pt modelId="{B416DC21-C2D7-4A99-9733-E26C884F9C42}" type="pres">
      <dgm:prSet presAssocID="{EFD67312-23D4-4E54-85A3-DFACB549383E}" presName="spacing" presStyleCnt="0"/>
      <dgm:spPr/>
    </dgm:pt>
    <dgm:pt modelId="{DB1A8D22-26D1-4F85-8AF7-2F59C34AC204}" type="pres">
      <dgm:prSet presAssocID="{C359BEC3-E699-41A7-A8AF-B7FAE1A536AF}" presName="composite" presStyleCnt="0"/>
      <dgm:spPr/>
    </dgm:pt>
    <dgm:pt modelId="{0CDF377D-BD7E-4698-8EA6-7F264CC2A3E5}" type="pres">
      <dgm:prSet presAssocID="{C359BEC3-E699-41A7-A8AF-B7FAE1A536AF}" presName="imgShp" presStyleLbl="fgImgPlace1" presStyleIdx="1" presStyleCnt="2" custScaleX="72469" custScaleY="76315" custLinFactNeighborX="-33329" custLinFactNeighborY="-73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8C8EAB13-9F8D-4607-87A1-A40AFC62D5DA}" type="pres">
      <dgm:prSet presAssocID="{C359BEC3-E699-41A7-A8AF-B7FAE1A536AF}" presName="txShp" presStyleLbl="node1" presStyleIdx="1" presStyleCnt="2" custScaleX="110939" custScaleY="45712" custLinFactNeighborX="12409" custLinFactNeighborY="-5460">
        <dgm:presLayoutVars>
          <dgm:bulletEnabled val="1"/>
        </dgm:presLayoutVars>
      </dgm:prSet>
      <dgm:spPr/>
    </dgm:pt>
  </dgm:ptLst>
  <dgm:cxnLst>
    <dgm:cxn modelId="{CF4B4407-C81F-4011-A0A7-941D6070A6A4}" srcId="{F1B454DD-21B5-4DCF-A079-C7BD7CFD67E7}" destId="{C359BEC3-E699-41A7-A8AF-B7FAE1A536AF}" srcOrd="1" destOrd="0" parTransId="{414C2E02-B35D-4008-B16B-56262283DF69}" sibTransId="{AD32E503-1BCA-4BC9-B789-44BCB8547DA4}"/>
    <dgm:cxn modelId="{E312D42C-8A9B-473B-8FC9-A83B0720F132}" type="presOf" srcId="{A5D7F3A2-AD50-4CBB-9D10-A5140962805D}" destId="{9A235FF6-919F-46B8-B600-993B14C610BA}" srcOrd="0" destOrd="0" presId="urn:microsoft.com/office/officeart/2005/8/layout/vList3"/>
    <dgm:cxn modelId="{CE3DC674-05F4-46F9-98F6-23402598BD5B}" type="presOf" srcId="{C359BEC3-E699-41A7-A8AF-B7FAE1A536AF}" destId="{8C8EAB13-9F8D-4607-87A1-A40AFC62D5DA}" srcOrd="0" destOrd="0" presId="urn:microsoft.com/office/officeart/2005/8/layout/vList3"/>
    <dgm:cxn modelId="{A2B05C76-62E6-4B8A-B79C-34CC53F7D8E4}" type="presOf" srcId="{F1B454DD-21B5-4DCF-A079-C7BD7CFD67E7}" destId="{9CD66DD4-943E-49CC-8418-7A043E627BD9}" srcOrd="0" destOrd="0" presId="urn:microsoft.com/office/officeart/2005/8/layout/vList3"/>
    <dgm:cxn modelId="{CB3CA2C0-FC6C-41B9-B311-847C11E0D522}" srcId="{F1B454DD-21B5-4DCF-A079-C7BD7CFD67E7}" destId="{A5D7F3A2-AD50-4CBB-9D10-A5140962805D}" srcOrd="0" destOrd="0" parTransId="{8E71B983-F9DC-4DB2-9590-6F689B3036A6}" sibTransId="{EFD67312-23D4-4E54-85A3-DFACB549383E}"/>
    <dgm:cxn modelId="{30874EBE-2736-4FFC-B533-BB749B87663F}" type="presParOf" srcId="{9CD66DD4-943E-49CC-8418-7A043E627BD9}" destId="{53F8A270-3A08-47BB-9499-6459C9B81262}" srcOrd="0" destOrd="0" presId="urn:microsoft.com/office/officeart/2005/8/layout/vList3"/>
    <dgm:cxn modelId="{055B234E-8341-4203-8461-7F3801DD72B8}" type="presParOf" srcId="{53F8A270-3A08-47BB-9499-6459C9B81262}" destId="{C187812B-E572-4BAF-8045-7A8674959321}" srcOrd="0" destOrd="0" presId="urn:microsoft.com/office/officeart/2005/8/layout/vList3"/>
    <dgm:cxn modelId="{D421D6DF-D58C-4597-904D-04AE6069FBA2}" type="presParOf" srcId="{53F8A270-3A08-47BB-9499-6459C9B81262}" destId="{9A235FF6-919F-46B8-B600-993B14C610BA}" srcOrd="1" destOrd="0" presId="urn:microsoft.com/office/officeart/2005/8/layout/vList3"/>
    <dgm:cxn modelId="{FB5574D0-1A66-4430-9D68-E2425907292F}" type="presParOf" srcId="{9CD66DD4-943E-49CC-8418-7A043E627BD9}" destId="{B416DC21-C2D7-4A99-9733-E26C884F9C42}" srcOrd="1" destOrd="0" presId="urn:microsoft.com/office/officeart/2005/8/layout/vList3"/>
    <dgm:cxn modelId="{70757153-752D-4E7C-93DE-EDF4343B3071}" type="presParOf" srcId="{9CD66DD4-943E-49CC-8418-7A043E627BD9}" destId="{DB1A8D22-26D1-4F85-8AF7-2F59C34AC204}" srcOrd="2" destOrd="0" presId="urn:microsoft.com/office/officeart/2005/8/layout/vList3"/>
    <dgm:cxn modelId="{C2367F29-8FEC-454D-B701-0BF6E4E98383}" type="presParOf" srcId="{DB1A8D22-26D1-4F85-8AF7-2F59C34AC204}" destId="{0CDF377D-BD7E-4698-8EA6-7F264CC2A3E5}" srcOrd="0" destOrd="0" presId="urn:microsoft.com/office/officeart/2005/8/layout/vList3"/>
    <dgm:cxn modelId="{5C3579B5-47AF-43CC-BEA8-04B024E477F4}" type="presParOf" srcId="{DB1A8D22-26D1-4F85-8AF7-2F59C34AC204}" destId="{8C8EAB13-9F8D-4607-87A1-A40AFC62D5D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6FA40-60E1-4FB7-AD87-BC152FDA26D8}">
      <dsp:nvSpPr>
        <dsp:cNvPr id="0" name=""/>
        <dsp:cNvSpPr/>
      </dsp:nvSpPr>
      <dsp:spPr>
        <a:xfrm>
          <a:off x="-4347362" y="-666861"/>
          <a:ext cx="5179430" cy="5179430"/>
        </a:xfrm>
        <a:prstGeom prst="blockArc">
          <a:avLst>
            <a:gd name="adj1" fmla="val 18900000"/>
            <a:gd name="adj2" fmla="val 2700000"/>
            <a:gd name="adj3" fmla="val 41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B3F60-7B40-46F4-9A24-8F2DD55EBB12}">
      <dsp:nvSpPr>
        <dsp:cNvPr id="0" name=""/>
        <dsp:cNvSpPr/>
      </dsp:nvSpPr>
      <dsp:spPr>
        <a:xfrm>
          <a:off x="535116" y="384570"/>
          <a:ext cx="4895128" cy="7691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50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Biological Aging</a:t>
          </a:r>
          <a:endParaRPr lang="fr-FR" sz="3900" kern="1200" dirty="0"/>
        </a:p>
      </dsp:txBody>
      <dsp:txXfrm>
        <a:off x="535116" y="384570"/>
        <a:ext cx="4895128" cy="769141"/>
      </dsp:txXfrm>
    </dsp:sp>
    <dsp:sp modelId="{6D1AFB39-8751-443C-BE57-B96424D6BEE4}">
      <dsp:nvSpPr>
        <dsp:cNvPr id="0" name=""/>
        <dsp:cNvSpPr/>
      </dsp:nvSpPr>
      <dsp:spPr>
        <a:xfrm>
          <a:off x="54402" y="288428"/>
          <a:ext cx="961426" cy="961426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5C7C1-7B85-415C-B370-24CEA7752F8A}">
      <dsp:nvSpPr>
        <dsp:cNvPr id="0" name=""/>
        <dsp:cNvSpPr/>
      </dsp:nvSpPr>
      <dsp:spPr>
        <a:xfrm>
          <a:off x="814698" y="1538282"/>
          <a:ext cx="4615545" cy="7691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50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Genetic Basis</a:t>
          </a:r>
          <a:endParaRPr lang="fr-FR" sz="3900" kern="1200" dirty="0"/>
        </a:p>
      </dsp:txBody>
      <dsp:txXfrm>
        <a:off x="814698" y="1538282"/>
        <a:ext cx="4615545" cy="769141"/>
      </dsp:txXfrm>
    </dsp:sp>
    <dsp:sp modelId="{DB5E36FC-8E1C-4769-9600-B12CB47785E7}">
      <dsp:nvSpPr>
        <dsp:cNvPr id="0" name=""/>
        <dsp:cNvSpPr/>
      </dsp:nvSpPr>
      <dsp:spPr>
        <a:xfrm>
          <a:off x="333985" y="1442140"/>
          <a:ext cx="961426" cy="961426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AF0E8-AC05-4909-BE67-E3809B33122B}">
      <dsp:nvSpPr>
        <dsp:cNvPr id="0" name=""/>
        <dsp:cNvSpPr/>
      </dsp:nvSpPr>
      <dsp:spPr>
        <a:xfrm>
          <a:off x="535116" y="2691994"/>
          <a:ext cx="4895128" cy="7691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050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Psychological</a:t>
          </a:r>
          <a:endParaRPr lang="fr-FR" sz="3900" kern="1200" dirty="0"/>
        </a:p>
      </dsp:txBody>
      <dsp:txXfrm>
        <a:off x="535116" y="2691994"/>
        <a:ext cx="4895128" cy="769141"/>
      </dsp:txXfrm>
    </dsp:sp>
    <dsp:sp modelId="{4B7FBFFE-CA7A-4737-962A-5D6534A598A8}">
      <dsp:nvSpPr>
        <dsp:cNvPr id="0" name=""/>
        <dsp:cNvSpPr/>
      </dsp:nvSpPr>
      <dsp:spPr>
        <a:xfrm>
          <a:off x="54402" y="2595852"/>
          <a:ext cx="961426" cy="961426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35FF6-919F-46B8-B600-993B14C610BA}">
      <dsp:nvSpPr>
        <dsp:cNvPr id="0" name=""/>
        <dsp:cNvSpPr/>
      </dsp:nvSpPr>
      <dsp:spPr>
        <a:xfrm rot="10800000">
          <a:off x="1047394" y="475699"/>
          <a:ext cx="4011066" cy="83066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69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Reducing physiological vulnerability</a:t>
          </a:r>
          <a:endParaRPr lang="fr-FR" sz="2000" kern="1200" dirty="0"/>
        </a:p>
      </dsp:txBody>
      <dsp:txXfrm rot="10800000">
        <a:off x="1255059" y="475699"/>
        <a:ext cx="3803401" cy="830662"/>
      </dsp:txXfrm>
    </dsp:sp>
    <dsp:sp modelId="{C187812B-E572-4BAF-8045-7A8674959321}">
      <dsp:nvSpPr>
        <dsp:cNvPr id="0" name=""/>
        <dsp:cNvSpPr/>
      </dsp:nvSpPr>
      <dsp:spPr>
        <a:xfrm>
          <a:off x="79986" y="400210"/>
          <a:ext cx="927075" cy="9194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EAB13-9F8D-4607-87A1-A40AFC62D5DA}">
      <dsp:nvSpPr>
        <dsp:cNvPr id="0" name=""/>
        <dsp:cNvSpPr/>
      </dsp:nvSpPr>
      <dsp:spPr>
        <a:xfrm rot="10800000">
          <a:off x="1131824" y="1844453"/>
          <a:ext cx="3923761" cy="87170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695" tIns="72390" rIns="135128" bIns="72390" numCol="1" spcCol="1270" anchor="ctr" anchorCtr="0">
          <a:noAutofit/>
        </a:bodyPr>
        <a:lstStyle/>
        <a:p>
          <a:pPr marL="0" lvl="0" indent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50" kern="1200" dirty="0"/>
            <a:t>Effective management of emotional/cognitive vulnerabilities</a:t>
          </a:r>
          <a:endParaRPr lang="fr-FR" sz="1850" kern="1200" dirty="0"/>
        </a:p>
      </dsp:txBody>
      <dsp:txXfrm rot="10800000">
        <a:off x="1349749" y="1844453"/>
        <a:ext cx="3705836" cy="871701"/>
      </dsp:txXfrm>
    </dsp:sp>
    <dsp:sp modelId="{0CDF377D-BD7E-4698-8EA6-7F264CC2A3E5}">
      <dsp:nvSpPr>
        <dsp:cNvPr id="0" name=""/>
        <dsp:cNvSpPr/>
      </dsp:nvSpPr>
      <dsp:spPr>
        <a:xfrm>
          <a:off x="121800" y="1754479"/>
          <a:ext cx="890200" cy="92821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00628-96C8-4D22-A4A4-1494F4F92D80}">
      <dsp:nvSpPr>
        <dsp:cNvPr id="0" name=""/>
        <dsp:cNvSpPr/>
      </dsp:nvSpPr>
      <dsp:spPr>
        <a:xfrm rot="10800000">
          <a:off x="1112350" y="3151930"/>
          <a:ext cx="3890704" cy="8194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695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Managing co-morbidities</a:t>
          </a:r>
          <a:endParaRPr lang="fr-FR" sz="2000" kern="1200" dirty="0"/>
        </a:p>
      </dsp:txBody>
      <dsp:txXfrm rot="10800000">
        <a:off x="1317213" y="3151930"/>
        <a:ext cx="3685841" cy="819454"/>
      </dsp:txXfrm>
    </dsp:sp>
    <dsp:sp modelId="{95910561-A5A2-4F89-A5AA-9A6C0420CD0B}">
      <dsp:nvSpPr>
        <dsp:cNvPr id="0" name=""/>
        <dsp:cNvSpPr/>
      </dsp:nvSpPr>
      <dsp:spPr>
        <a:xfrm>
          <a:off x="94433" y="3111068"/>
          <a:ext cx="928445" cy="9983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35FF6-919F-46B8-B600-993B14C610BA}">
      <dsp:nvSpPr>
        <dsp:cNvPr id="0" name=""/>
        <dsp:cNvSpPr/>
      </dsp:nvSpPr>
      <dsp:spPr>
        <a:xfrm rot="10800000">
          <a:off x="1264223" y="700986"/>
          <a:ext cx="4128516" cy="797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63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Underlying immune system compromise – cytokine storms</a:t>
          </a:r>
          <a:endParaRPr lang="fr-FR" sz="2000" kern="1200" dirty="0">
            <a:solidFill>
              <a:srgbClr val="FF0000"/>
            </a:solidFill>
          </a:endParaRPr>
        </a:p>
      </dsp:txBody>
      <dsp:txXfrm rot="10800000">
        <a:off x="1463703" y="700986"/>
        <a:ext cx="3929036" cy="797921"/>
      </dsp:txXfrm>
    </dsp:sp>
    <dsp:sp modelId="{C187812B-E572-4BAF-8045-7A8674959321}">
      <dsp:nvSpPr>
        <dsp:cNvPr id="0" name=""/>
        <dsp:cNvSpPr/>
      </dsp:nvSpPr>
      <dsp:spPr>
        <a:xfrm>
          <a:off x="0" y="509339"/>
          <a:ext cx="1247340" cy="122200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EAB13-9F8D-4607-87A1-A40AFC62D5DA}">
      <dsp:nvSpPr>
        <dsp:cNvPr id="0" name=""/>
        <dsp:cNvSpPr/>
      </dsp:nvSpPr>
      <dsp:spPr>
        <a:xfrm rot="10800000">
          <a:off x="1398689" y="2450267"/>
          <a:ext cx="4028334" cy="8361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632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isolation</a:t>
          </a:r>
          <a:endParaRPr lang="fr-FR" sz="2400" kern="1200" dirty="0"/>
        </a:p>
      </dsp:txBody>
      <dsp:txXfrm rot="10800000">
        <a:off x="1607731" y="2450267"/>
        <a:ext cx="3819292" cy="836170"/>
      </dsp:txXfrm>
    </dsp:sp>
    <dsp:sp modelId="{0CDF377D-BD7E-4698-8EA6-7F264CC2A3E5}">
      <dsp:nvSpPr>
        <dsp:cNvPr id="0" name=""/>
        <dsp:cNvSpPr/>
      </dsp:nvSpPr>
      <dsp:spPr>
        <a:xfrm>
          <a:off x="0" y="2256746"/>
          <a:ext cx="1325612" cy="139596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A57456-157A-C12A-2FEC-91B7B9EE49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D46761-828E-1508-56BD-BAEADF3486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95820-84BB-3447-8286-60A51307E7F2}" type="datetimeFigureOut">
              <a:rPr lang="en-US" smtClean="0"/>
              <a:t>12/4/22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28A7E-6B0E-809C-73D1-4B5E2FF471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A5AA6-0C5B-430A-E0C4-C90B2F0A1C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6440-F66F-F947-8EFC-EA5202ACFD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1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8FC54-6AE4-6A4A-9756-823A0F1BE5A6}" type="datetimeFigureOut">
              <a:rPr lang="en-US" smtClean="0"/>
              <a:t>12/4/22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9E9EB-07EB-9D44-9F5A-AB1FBECCD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58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1.wp.com/bshm.org.uk/wp-content/uploads/2017/01/Babylonian-epilepsy.jpg?w=1181&amp;ssl=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1. A well preserved Babylonian cuneiform Tablet on Epilepsy.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26 in a series of 40 medical “diagnostic” Tablets.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Reproduced by kind permission of the British Museum.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https://i1.wp.com/bshm.org.uk/wp-content/uploads/2017/01/Babylonian-epilepsy.jpg?w=1181&amp;ssl=1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1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Friedman, B.,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Veazie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 J., Chapman, B. P., Manning, W. G., &amp; Duberstein, P. R. (2013). Is personality associated with health care use by older adults?.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Milbank Quarterly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91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491-527.</a:t>
            </a:r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016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Penders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 A.,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Peeters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I. G.,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Metsemakers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F., &amp; Van Alphen, S. P. (2020). Personality disorders in older adults: A review of epidemiology, assessment, and treatment.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Current Psychiatry Reports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1-14.</a:t>
            </a:r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03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1C745E-9B5A-59BF-BF50-4F251E39D58D}"/>
              </a:ext>
            </a:extLst>
          </p:cNvPr>
          <p:cNvSpPr/>
          <p:nvPr userDrawn="1"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44184"/>
            <a:ext cx="9144000" cy="356616"/>
          </a:xfrm>
        </p:spPr>
        <p:txBody>
          <a:bodyPr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B4A7EA-9E3F-9CE1-56B5-92F4FDDA6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24100" y="758952"/>
            <a:ext cx="7543800" cy="5029200"/>
          </a:xfrm>
          <a:custGeom>
            <a:avLst/>
            <a:gdLst>
              <a:gd name="connsiteX0" fmla="*/ 3567113 w 7543800"/>
              <a:gd name="connsiteY0" fmla="*/ 4869270 h 5029200"/>
              <a:gd name="connsiteX1" fmla="*/ 3567113 w 7543800"/>
              <a:gd name="connsiteY1" fmla="*/ 4957572 h 5029200"/>
              <a:gd name="connsiteX2" fmla="*/ 3976688 w 7543800"/>
              <a:gd name="connsiteY2" fmla="*/ 4957572 h 5029200"/>
              <a:gd name="connsiteX3" fmla="*/ 3976688 w 7543800"/>
              <a:gd name="connsiteY3" fmla="*/ 4869270 h 5029200"/>
              <a:gd name="connsiteX4" fmla="*/ 0 w 7543800"/>
              <a:gd name="connsiteY4" fmla="*/ 0 h 5029200"/>
              <a:gd name="connsiteX5" fmla="*/ 7543800 w 7543800"/>
              <a:gd name="connsiteY5" fmla="*/ 0 h 5029200"/>
              <a:gd name="connsiteX6" fmla="*/ 7543800 w 7543800"/>
              <a:gd name="connsiteY6" fmla="*/ 5029200 h 5029200"/>
              <a:gd name="connsiteX7" fmla="*/ 0 w 7543800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0" h="5029200">
                <a:moveTo>
                  <a:pt x="3567113" y="4869270"/>
                </a:moveTo>
                <a:lnTo>
                  <a:pt x="3567113" y="4957572"/>
                </a:lnTo>
                <a:lnTo>
                  <a:pt x="3976688" y="4957572"/>
                </a:lnTo>
                <a:lnTo>
                  <a:pt x="3976688" y="4869270"/>
                </a:lnTo>
                <a:close/>
                <a:moveTo>
                  <a:pt x="0" y="0"/>
                </a:moveTo>
                <a:lnTo>
                  <a:pt x="7543800" y="0"/>
                </a:lnTo>
                <a:lnTo>
                  <a:pt x="75438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398E06-9E0E-BC81-DEB5-1DB2F863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8960"/>
            <a:ext cx="10515600" cy="640080"/>
          </a:xfrm>
        </p:spPr>
        <p:txBody>
          <a:bodyPr anchor="ctr"/>
          <a:lstStyle>
            <a:lvl1pPr algn="ctr">
              <a:defRPr sz="60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F70834-CB8D-A95B-D859-6E5B4C6B4F78}"/>
              </a:ext>
            </a:extLst>
          </p:cNvPr>
          <p:cNvSpPr/>
          <p:nvPr userDrawn="1"/>
        </p:nvSpPr>
        <p:spPr>
          <a:xfrm>
            <a:off x="5891213" y="562822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9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5175504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8" y="609600"/>
            <a:ext cx="10021824" cy="1252728"/>
          </a:xfrm>
        </p:spPr>
        <p:txBody>
          <a:bodyPr/>
          <a:lstStyle>
            <a:lvl1pPr algn="ctr">
              <a:lnSpc>
                <a:spcPts val="576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83280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280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68112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8112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2944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2944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3383280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9637776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7552944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5468112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37776" y="2441448"/>
            <a:ext cx="1280160" cy="75895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37776" y="3730752"/>
            <a:ext cx="128016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1298448" y="3438144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7068A9B7-F56A-44B7-D61E-66289C79F1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88952" cy="168249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5221224"/>
            <a:ext cx="3621024" cy="621792"/>
          </a:xfrm>
        </p:spPr>
        <p:txBody>
          <a:bodyPr/>
          <a:lstStyle>
            <a:lvl1pPr algn="l">
              <a:lnSpc>
                <a:spcPts val="576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098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12664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3152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1800" y="3351784"/>
            <a:ext cx="1620520" cy="41147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769F54-E10C-40C4-5EFF-E8A9CA520AEC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E7B1EF-9D07-1E66-7467-93C9AE48BD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19200" y="2871216"/>
            <a:ext cx="9595104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98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12664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52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21800" y="3803904"/>
            <a:ext cx="1620520" cy="114300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58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476138-49FF-70BE-6359-0A511EFB24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098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6EFC43B-3F8D-6957-F343-F3D9C3E7A7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98448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6007DD2-0F2E-6F92-8457-FC670750ED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12664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6C5667F-C463-51B6-B8D6-F757BDB8AF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52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FF09CBB-BD48-E8E5-EECF-B6CBC36B23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21800" y="2638738"/>
            <a:ext cx="91440" cy="41148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3378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A881D2A-2C75-8B2A-DA41-F42ABBA59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56832" cy="6858000"/>
          </a:xfrm>
          <a:custGeom>
            <a:avLst/>
            <a:gdLst>
              <a:gd name="connsiteX0" fmla="*/ 1295400 w 6656832"/>
              <a:gd name="connsiteY0" fmla="*/ 1492377 h 6858000"/>
              <a:gd name="connsiteX1" fmla="*/ 1295400 w 6656832"/>
              <a:gd name="connsiteY1" fmla="*/ 1580679 h 6858000"/>
              <a:gd name="connsiteX2" fmla="*/ 1704975 w 6656832"/>
              <a:gd name="connsiteY2" fmla="*/ 1580679 h 6858000"/>
              <a:gd name="connsiteX3" fmla="*/ 1704975 w 6656832"/>
              <a:gd name="connsiteY3" fmla="*/ 1492377 h 6858000"/>
              <a:gd name="connsiteX4" fmla="*/ 0 w 6656832"/>
              <a:gd name="connsiteY4" fmla="*/ 0 h 6858000"/>
              <a:gd name="connsiteX5" fmla="*/ 6656832 w 6656832"/>
              <a:gd name="connsiteY5" fmla="*/ 0 h 6858000"/>
              <a:gd name="connsiteX6" fmla="*/ 6656832 w 6656832"/>
              <a:gd name="connsiteY6" fmla="*/ 6858000 h 6858000"/>
              <a:gd name="connsiteX7" fmla="*/ 0 w 66568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6832" h="6858000">
                <a:moveTo>
                  <a:pt x="1295400" y="1492377"/>
                </a:moveTo>
                <a:lnTo>
                  <a:pt x="1295400" y="1580679"/>
                </a:lnTo>
                <a:lnTo>
                  <a:pt x="1704975" y="1580679"/>
                </a:lnTo>
                <a:lnTo>
                  <a:pt x="1704975" y="1492377"/>
                </a:lnTo>
                <a:close/>
                <a:moveTo>
                  <a:pt x="0" y="0"/>
                </a:moveTo>
                <a:lnTo>
                  <a:pt x="6656832" y="0"/>
                </a:lnTo>
                <a:lnTo>
                  <a:pt x="665683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609600"/>
            <a:ext cx="6656832" cy="53035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448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848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2209800"/>
            <a:ext cx="4495744" cy="4648200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10896" tIns="365760" rIns="274320" anchor="t" anchorCtr="0">
            <a:noAutofit/>
          </a:bodyPr>
          <a:lstStyle>
            <a:lvl1pPr marL="0" indent="0">
              <a:lnSpc>
                <a:spcPts val="240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3448" y="3630168"/>
            <a:ext cx="3886200" cy="2514600"/>
          </a:xfrm>
        </p:spPr>
        <p:txBody>
          <a:bodyPr/>
          <a:lstStyle>
            <a:lvl1pPr marL="0" indent="0">
              <a:buNone/>
              <a:defRPr sz="1400"/>
            </a:lvl1pPr>
            <a:lvl2pPr marL="228600">
              <a:defRPr sz="1400"/>
            </a:lvl2pPr>
            <a:lvl3pPr marL="457200">
              <a:defRPr sz="1400"/>
            </a:lvl3pPr>
            <a:lvl4pPr marL="685800">
              <a:defRPr sz="1400"/>
            </a:lvl4pPr>
            <a:lvl5pPr marL="114300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896335-CC4F-4D72-23F0-F7FBFA640021}"/>
              </a:ext>
            </a:extLst>
          </p:cNvPr>
          <p:cNvSpPr/>
          <p:nvPr userDrawn="1"/>
        </p:nvSpPr>
        <p:spPr>
          <a:xfrm>
            <a:off x="1295400" y="1492377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z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9EF4E7-F4EF-FFCD-9B0C-961E519F6DDD}"/>
              </a:ext>
            </a:extLst>
          </p:cNvPr>
          <p:cNvSpPr/>
          <p:nvPr userDrawn="1"/>
        </p:nvSpPr>
        <p:spPr>
          <a:xfrm>
            <a:off x="5791200" y="0"/>
            <a:ext cx="64008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014216"/>
            <a:ext cx="4160520" cy="18288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CA7A15A-B484-E46E-FF4D-179F31F17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8080" y="621792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0" y="1069848"/>
            <a:ext cx="3886200" cy="15270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123542D-139D-45CC-7853-FE3702B4B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98080" y="3172968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98080" y="3621024"/>
            <a:ext cx="3886200" cy="117957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9A9D2-C6ED-A99E-6041-56B5688418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71F094C-919A-3E78-DE58-27C2B997C9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D6DBECB-0E53-C186-A485-96A8FC125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98448" y="612648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F0B28D44-29B3-3396-973D-82E361161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8080" y="5129784"/>
            <a:ext cx="4114800" cy="347472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wrap="square" lIns="0" tIns="0" rIns="0" anchor="b" anchorCtr="0">
            <a:noAutofit/>
          </a:bodyPr>
          <a:lstStyle>
            <a:lvl1pPr marL="0" indent="0">
              <a:lnSpc>
                <a:spcPts val="1720"/>
              </a:lnSpc>
              <a:buNone/>
              <a:defRPr sz="2000" b="0" i="0" cap="all" spc="200" baseline="0">
                <a:latin typeface="+mj-lt"/>
                <a:cs typeface="Posterama" panose="020B0504020200020000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06156AC-1153-3958-CFE6-6CDCC21C38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8080" y="5568696"/>
            <a:ext cx="3886200" cy="905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228600">
              <a:lnSpc>
                <a:spcPct val="100000"/>
              </a:lnSpc>
              <a:defRPr sz="1400"/>
            </a:lvl2pPr>
            <a:lvl3pPr marL="457200">
              <a:lnSpc>
                <a:spcPct val="100000"/>
              </a:lnSpc>
              <a:defRPr sz="1400"/>
            </a:lvl3pPr>
            <a:lvl4pPr marL="685800">
              <a:lnSpc>
                <a:spcPct val="100000"/>
              </a:lnSpc>
              <a:defRPr sz="1400"/>
            </a:lvl4pPr>
            <a:lvl5pPr marL="1143000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CE90CA-176B-1E45-FECF-0290B1DCF5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45352" y="704088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365BC287-99EE-D6FA-48B9-1E6FFE9357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5352" y="3273552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CE7A377-A1E6-77DF-79F9-F251BD7577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5352" y="5166360"/>
            <a:ext cx="914400" cy="91440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D976B1-BEF2-CB69-E97E-A6DAD1F04689}"/>
              </a:ext>
            </a:extLst>
          </p:cNvPr>
          <p:cNvCxnSpPr>
            <a:cxnSpLocks/>
          </p:cNvCxnSpPr>
          <p:nvPr userDrawn="1"/>
        </p:nvCxnSpPr>
        <p:spPr>
          <a:xfrm>
            <a:off x="1298448" y="6111876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58819-7D9B-11CB-DBC5-CC8BC5C07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B2EEB-FE70-98B2-9437-0E1E91F9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AA902D-BDC9-E5AF-D40D-7B8DE616EBE0}"/>
              </a:ext>
            </a:extLst>
          </p:cNvPr>
          <p:cNvCxnSpPr>
            <a:cxnSpLocks/>
          </p:cNvCxnSpPr>
          <p:nvPr userDrawn="1"/>
        </p:nvCxnSpPr>
        <p:spPr>
          <a:xfrm>
            <a:off x="5890260" y="153619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A4017E-4CAA-8499-38AE-3A3306A7EB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4640" y="2057400"/>
            <a:ext cx="6519672" cy="2971800"/>
          </a:xfrm>
          <a:solidFill>
            <a:schemeClr val="accent4"/>
          </a:solidFill>
        </p:spPr>
        <p:txBody>
          <a:bodyPr lIns="576072" tIns="228600" rIns="576072" bIns="228600" anchor="ctr"/>
          <a:lstStyle>
            <a:lvl1pPr marL="0" indent="0" algn="ctr">
              <a:lnSpc>
                <a:spcPts val="2460"/>
              </a:lnSpc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103CB5-F9EF-D6DA-A5D4-DCCAEBEBE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1216" y="5330952"/>
            <a:ext cx="6519672" cy="15270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7F00C-8F19-CB9F-D5BF-9A5F4C77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24" y="609600"/>
            <a:ext cx="3959352" cy="53035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26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C402F40-958A-D2BF-629C-39B659EC9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1999" cy="6858000"/>
          </a:xfrm>
          <a:custGeom>
            <a:avLst/>
            <a:gdLst>
              <a:gd name="connsiteX0" fmla="*/ 5890261 w 12191999"/>
              <a:gd name="connsiteY0" fmla="*/ 4496651 h 6858000"/>
              <a:gd name="connsiteX1" fmla="*/ 5890261 w 12191999"/>
              <a:gd name="connsiteY1" fmla="*/ 4584953 h 6858000"/>
              <a:gd name="connsiteX2" fmla="*/ 6299835 w 12191999"/>
              <a:gd name="connsiteY2" fmla="*/ 4584953 h 6858000"/>
              <a:gd name="connsiteX3" fmla="*/ 6299835 w 12191999"/>
              <a:gd name="connsiteY3" fmla="*/ 4496651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0261" y="4496651"/>
                </a:moveTo>
                <a:lnTo>
                  <a:pt x="5890261" y="4584953"/>
                </a:lnTo>
                <a:lnTo>
                  <a:pt x="6299835" y="4584953"/>
                </a:lnTo>
                <a:lnTo>
                  <a:pt x="6299835" y="449665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BAFD431-F46D-3701-6A51-738ADAF3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715" y="1485302"/>
            <a:ext cx="9120570" cy="3887396"/>
          </a:xfrm>
          <a:custGeom>
            <a:avLst/>
            <a:gdLst>
              <a:gd name="connsiteX0" fmla="*/ 4354545 w 9120570"/>
              <a:gd name="connsiteY0" fmla="*/ 3011350 h 3887396"/>
              <a:gd name="connsiteX1" fmla="*/ 4354545 w 9120570"/>
              <a:gd name="connsiteY1" fmla="*/ 3099652 h 3887396"/>
              <a:gd name="connsiteX2" fmla="*/ 4764120 w 9120570"/>
              <a:gd name="connsiteY2" fmla="*/ 3099652 h 3887396"/>
              <a:gd name="connsiteX3" fmla="*/ 4764120 w 9120570"/>
              <a:gd name="connsiteY3" fmla="*/ 3011350 h 3887396"/>
              <a:gd name="connsiteX4" fmla="*/ 0 w 9120570"/>
              <a:gd name="connsiteY4" fmla="*/ 0 h 3887396"/>
              <a:gd name="connsiteX5" fmla="*/ 9120570 w 9120570"/>
              <a:gd name="connsiteY5" fmla="*/ 0 h 3887396"/>
              <a:gd name="connsiteX6" fmla="*/ 9120570 w 9120570"/>
              <a:gd name="connsiteY6" fmla="*/ 3887396 h 3887396"/>
              <a:gd name="connsiteX7" fmla="*/ 0 w 9120570"/>
              <a:gd name="connsiteY7" fmla="*/ 3887396 h 388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0570" h="3887396">
                <a:moveTo>
                  <a:pt x="4354545" y="3011350"/>
                </a:moveTo>
                <a:lnTo>
                  <a:pt x="4354545" y="3099652"/>
                </a:lnTo>
                <a:lnTo>
                  <a:pt x="4764120" y="3099652"/>
                </a:lnTo>
                <a:lnTo>
                  <a:pt x="4764120" y="3011350"/>
                </a:lnTo>
                <a:close/>
                <a:moveTo>
                  <a:pt x="0" y="0"/>
                </a:moveTo>
                <a:lnTo>
                  <a:pt x="9120570" y="0"/>
                </a:lnTo>
                <a:lnTo>
                  <a:pt x="9120570" y="3887396"/>
                </a:lnTo>
                <a:lnTo>
                  <a:pt x="0" y="388739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bIns="1097280" anchor="b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AFD788D-D699-2BA7-3637-AA3B48C09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0" y="612648"/>
            <a:ext cx="2286000" cy="2286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808A0C0-A02B-D1C7-6DE5-CA25624AD0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2768" y="5751576"/>
            <a:ext cx="9116568" cy="722376"/>
          </a:xfrm>
        </p:spPr>
        <p:txBody>
          <a:bodyPr anchor="ctr"/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017C4-5BB0-DF6F-781B-FB81A3A5D977}"/>
              </a:ext>
            </a:extLst>
          </p:cNvPr>
          <p:cNvSpPr/>
          <p:nvPr userDrawn="1"/>
        </p:nvSpPr>
        <p:spPr>
          <a:xfrm>
            <a:off x="5890260" y="4496652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0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BC7BE-FECC-8573-D4F0-FA004B4A04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DB0707-D3A6-4BF0-3225-EC3851AD7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AE946-135C-E4E8-BA60-64AB48B87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D67329-9F30-BEB7-31E2-FECA7FD59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684" y="987425"/>
            <a:ext cx="612470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83587-0236-046F-3B80-4D4EEA7A80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C67779-9FAD-3FE4-5C67-7E5313C03B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0684" y="993775"/>
            <a:ext cx="612470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84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70A4E-ED43-B5A1-F8FE-762E21A30A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4125545-56D8-5212-AA45-63F7C1DBF1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B2501-78A9-E41B-7C2D-09F09ADDCB5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4462849" y="685800"/>
            <a:ext cx="7119551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24712"/>
            <a:ext cx="388620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816352"/>
            <a:ext cx="3602736" cy="336499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all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904" y="1188720"/>
            <a:ext cx="6638544" cy="448056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92E47F-4E2C-B4B2-51F0-43D9D15C5A60}"/>
              </a:ext>
            </a:extLst>
          </p:cNvPr>
          <p:cNvCxnSpPr>
            <a:cxnSpLocks/>
          </p:cNvCxnSpPr>
          <p:nvPr userDrawn="1"/>
        </p:nvCxnSpPr>
        <p:spPr>
          <a:xfrm>
            <a:off x="1295400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A0478E-A529-CF4E-CE5C-583ACA20D66C}"/>
              </a:ext>
            </a:extLst>
          </p:cNvPr>
          <p:cNvSpPr/>
          <p:nvPr userDrawn="1"/>
        </p:nvSpPr>
        <p:spPr>
          <a:xfrm>
            <a:off x="3578352" y="0"/>
            <a:ext cx="86136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1124712"/>
            <a:ext cx="5760720" cy="548640"/>
          </a:xfrm>
        </p:spPr>
        <p:txBody>
          <a:bodyPr/>
          <a:lstStyle>
            <a:lvl1pPr>
              <a:defRPr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4" y="2889504"/>
            <a:ext cx="5760720" cy="331927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2000" cap="none" spc="0" baseline="0"/>
            </a:lvl1pPr>
            <a:lvl2pPr marL="228600">
              <a:defRPr spc="0" baseline="0"/>
            </a:lvl2pPr>
            <a:lvl3pPr marL="457200">
              <a:defRPr spc="0" baseline="0"/>
            </a:lvl3pPr>
            <a:lvl4pPr marL="685800">
              <a:defRPr spc="0" baseline="0"/>
            </a:lvl4pPr>
            <a:lvl5pPr marL="1143000"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AD0F96-99DE-C9D9-569E-AE6FC6307E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8448" y="1828800"/>
            <a:ext cx="3200400" cy="320040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6BAAC-D89F-682D-12A3-1C31F92F0FAF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877625-E710-6DF2-3E49-374C6DD8DBC0}"/>
              </a:ext>
            </a:extLst>
          </p:cNvPr>
          <p:cNvCxnSpPr>
            <a:cxnSpLocks/>
          </p:cNvCxnSpPr>
          <p:nvPr userDrawn="1"/>
        </p:nvCxnSpPr>
        <p:spPr>
          <a:xfrm>
            <a:off x="5447344" y="2057400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it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0AC02C-19A4-4754-CC96-34357DEFF5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7048" y="1481328"/>
            <a:ext cx="9144000" cy="3886200"/>
          </a:xfrm>
          <a:custGeom>
            <a:avLst/>
            <a:gdLst>
              <a:gd name="connsiteX0" fmla="*/ 6521576 w 9144000"/>
              <a:gd name="connsiteY0" fmla="*/ 2811867 h 3886200"/>
              <a:gd name="connsiteX1" fmla="*/ 6521576 w 9144000"/>
              <a:gd name="connsiteY1" fmla="*/ 2900169 h 3886200"/>
              <a:gd name="connsiteX2" fmla="*/ 6931151 w 9144000"/>
              <a:gd name="connsiteY2" fmla="*/ 2900169 h 3886200"/>
              <a:gd name="connsiteX3" fmla="*/ 6931151 w 9144000"/>
              <a:gd name="connsiteY3" fmla="*/ 2811867 h 3886200"/>
              <a:gd name="connsiteX4" fmla="*/ 0 w 9144000"/>
              <a:gd name="connsiteY4" fmla="*/ 0 h 3886200"/>
              <a:gd name="connsiteX5" fmla="*/ 9144000 w 9144000"/>
              <a:gd name="connsiteY5" fmla="*/ 0 h 3886200"/>
              <a:gd name="connsiteX6" fmla="*/ 9144000 w 9144000"/>
              <a:gd name="connsiteY6" fmla="*/ 3886200 h 3886200"/>
              <a:gd name="connsiteX7" fmla="*/ 0 w 9144000"/>
              <a:gd name="connsiteY7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86200">
                <a:moveTo>
                  <a:pt x="6521576" y="2811867"/>
                </a:moveTo>
                <a:lnTo>
                  <a:pt x="6521576" y="2900169"/>
                </a:lnTo>
                <a:lnTo>
                  <a:pt x="6931151" y="2900169"/>
                </a:lnTo>
                <a:lnTo>
                  <a:pt x="6931151" y="281186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886200"/>
                </a:lnTo>
                <a:lnTo>
                  <a:pt x="0" y="388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636" y="3200400"/>
            <a:ext cx="8110728" cy="457200"/>
          </a:xfrm>
        </p:spPr>
        <p:txBody>
          <a:bodyPr anchor="ctr"/>
          <a:lstStyle>
            <a:lvl1pPr algn="ctr">
              <a:defRPr sz="4800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0" y="4745736"/>
            <a:ext cx="1389888" cy="1280160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7004C-CFEF-6E88-A3C1-60FBC7F8CD13}"/>
              </a:ext>
            </a:extLst>
          </p:cNvPr>
          <p:cNvSpPr/>
          <p:nvPr userDrawn="1"/>
        </p:nvSpPr>
        <p:spPr>
          <a:xfrm>
            <a:off x="8048624" y="4293195"/>
            <a:ext cx="409575" cy="883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09600"/>
            <a:ext cx="10058400" cy="914400"/>
          </a:xfrm>
        </p:spPr>
        <p:txBody>
          <a:bodyPr/>
          <a:lstStyle>
            <a:lvl1pPr>
              <a:defRPr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55945"/>
            <a:ext cx="9820656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133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609600"/>
            <a:ext cx="9829800" cy="914400"/>
          </a:xfrm>
        </p:spPr>
        <p:txBody>
          <a:bodyPr/>
          <a:lstStyle>
            <a:lvl1pPr algn="ctr">
              <a:defRPr spc="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746504"/>
            <a:ext cx="9829800" cy="4352544"/>
          </a:xfrm>
        </p:spPr>
        <p:txBody>
          <a:bodyPr/>
          <a:lstStyle>
            <a:lvl1pPr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184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7F99EA-AB5F-24F3-D971-2B9BDE3B4F3C}"/>
              </a:ext>
            </a:extLst>
          </p:cNvPr>
          <p:cNvSpPr txBox="1"/>
          <p:nvPr userDrawn="1"/>
        </p:nvSpPr>
        <p:spPr>
          <a:xfrm>
            <a:off x="641838" y="5547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BB099-33E8-8B24-7E54-70E7457A1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607086-83FC-E680-56CD-FD986ACF5B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811310-A21F-0BFB-8198-22EDFCF9F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0576" y="658368"/>
            <a:ext cx="6821424" cy="33467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3D2EFC-F14F-5508-06EE-4E5B5C535E16}"/>
              </a:ext>
            </a:extLst>
          </p:cNvPr>
          <p:cNvCxnSpPr>
            <a:cxnSpLocks/>
          </p:cNvCxnSpPr>
          <p:nvPr userDrawn="1"/>
        </p:nvCxnSpPr>
        <p:spPr>
          <a:xfrm>
            <a:off x="1819102" y="5548842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8A6ACFB-D620-056D-1C62-903C5FBCE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9656" y="5943600"/>
            <a:ext cx="4809744" cy="256032"/>
          </a:xfrm>
        </p:spPr>
        <p:txBody>
          <a:bodyPr/>
          <a:lstStyle>
            <a:lvl1pPr marL="0" indent="0" algn="l">
              <a:buNone/>
              <a:defRPr sz="2000" cap="all" spc="20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6" y="2459736"/>
            <a:ext cx="5157216" cy="2670048"/>
          </a:xfrm>
        </p:spPr>
        <p:txBody>
          <a:bodyPr anchor="b"/>
          <a:lstStyle>
            <a:lvl1pPr algn="l">
              <a:lnSpc>
                <a:spcPts val="5200"/>
              </a:lnSpc>
              <a:defRPr sz="3600" spc="0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021824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8448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6200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395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34272" y="2441448"/>
            <a:ext cx="1828800" cy="18288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3952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3952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0848" y="4974336"/>
            <a:ext cx="1828800" cy="539496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70848" y="5596128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E73E07-0346-2BA8-44BC-6CB3BDEAAA99}"/>
              </a:ext>
            </a:extLst>
          </p:cNvPr>
          <p:cNvCxnSpPr>
            <a:cxnSpLocks/>
          </p:cNvCxnSpPr>
          <p:nvPr userDrawn="1"/>
        </p:nvCxnSpPr>
        <p:spPr>
          <a:xfrm>
            <a:off x="45924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E62977-27C7-5882-6A33-75257911D09A}"/>
              </a:ext>
            </a:extLst>
          </p:cNvPr>
          <p:cNvCxnSpPr>
            <a:cxnSpLocks/>
          </p:cNvCxnSpPr>
          <p:nvPr userDrawn="1"/>
        </p:nvCxnSpPr>
        <p:spPr>
          <a:xfrm>
            <a:off x="2004720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05476C-2972-A423-7282-BABA9AAB32E6}"/>
              </a:ext>
            </a:extLst>
          </p:cNvPr>
          <p:cNvCxnSpPr>
            <a:cxnSpLocks/>
          </p:cNvCxnSpPr>
          <p:nvPr userDrawn="1"/>
        </p:nvCxnSpPr>
        <p:spPr>
          <a:xfrm>
            <a:off x="9737699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0D781B-3CB4-A523-427F-3D444B28E60E}"/>
              </a:ext>
            </a:extLst>
          </p:cNvPr>
          <p:cNvCxnSpPr>
            <a:cxnSpLocks/>
          </p:cNvCxnSpPr>
          <p:nvPr userDrawn="1"/>
        </p:nvCxnSpPr>
        <p:spPr>
          <a:xfrm>
            <a:off x="7183278" y="4688743"/>
            <a:ext cx="41148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4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ED19-9B5E-8852-24D6-62401816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09600"/>
            <a:ext cx="10332720" cy="53949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7A8A0-5009-A086-A6AE-542CA46848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46F73-AB2D-A55B-67FD-85A2F20D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6F01F221-54DA-6EF2-D9DE-2B9A7AB60B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677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BEECCD2-A0EF-0622-7377-A2BAE97865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528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DD9A982-D940-ADB7-F949-B3898D1984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8856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92630AD-4FA0-C5D3-DC29-AE0E67CB6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81744" y="17556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A3DDCC3-9231-434E-A1D1-8A078DE7B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844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70A1046-F88C-E11E-0E2E-A7F3AEDB3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844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F27FC0A-1C34-6BFF-806A-6911C16F21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86200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F94CC5A-0B90-D0D3-CF42-2A9B863317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0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E685B28-FC51-9FE8-2F7E-C8255BD75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0528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472F1E6-DAE5-AE6D-F688-575FC243CD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10528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138E486-F729-AEC8-0C2D-44FA21EDC61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34272" y="3300984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F182FA8-4DA0-527F-89C3-96D9A996F2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34272" y="37307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2A71B-2F05-7F67-85C0-0C5AA947983D}"/>
              </a:ext>
            </a:extLst>
          </p:cNvPr>
          <p:cNvCxnSpPr>
            <a:cxnSpLocks/>
          </p:cNvCxnSpPr>
          <p:nvPr userDrawn="1"/>
        </p:nvCxnSpPr>
        <p:spPr>
          <a:xfrm>
            <a:off x="4684061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C25395-CA95-6040-8ED6-C7D8A2E16C49}"/>
              </a:ext>
            </a:extLst>
          </p:cNvPr>
          <p:cNvCxnSpPr>
            <a:cxnSpLocks/>
          </p:cNvCxnSpPr>
          <p:nvPr userDrawn="1"/>
        </p:nvCxnSpPr>
        <p:spPr>
          <a:xfrm>
            <a:off x="2096160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2F589B-649A-57C2-1D3E-79FDFF84BADB}"/>
              </a:ext>
            </a:extLst>
          </p:cNvPr>
          <p:cNvCxnSpPr>
            <a:cxnSpLocks/>
          </p:cNvCxnSpPr>
          <p:nvPr userDrawn="1"/>
        </p:nvCxnSpPr>
        <p:spPr>
          <a:xfrm>
            <a:off x="983798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F3728F-0FBF-5AD2-357E-FFCFFBF7687E}"/>
              </a:ext>
            </a:extLst>
          </p:cNvPr>
          <p:cNvCxnSpPr>
            <a:cxnSpLocks/>
          </p:cNvCxnSpPr>
          <p:nvPr userDrawn="1"/>
        </p:nvCxnSpPr>
        <p:spPr>
          <a:xfrm>
            <a:off x="7306235" y="3104299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09A756E1-5275-58A9-7B09-95BEA4F4F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63677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4DA2F88-85BF-29B8-6321-AF19B25A626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24528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4636CEF4-05E9-F5BB-BD6F-6B081DBDCA9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8856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67B57C06-A1D0-7C74-6A14-2BFF0B1FC17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81744" y="4270248"/>
            <a:ext cx="1143000" cy="1143000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1025D334-8990-1960-8865-C877ECC47E6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9844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7F491CA2-1A10-E7DB-4203-DC7E9E48CC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9844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97C28E5-6260-6DA9-B4F0-665506F525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86200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594A25E-7F2D-4188-16B7-C34485FDD2F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86200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84B38BF-6197-486D-7134-F86E1754AF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10528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D788F8D9-8CDB-C458-9AAD-0426AB467D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10528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8447882-2C86-B3A7-9450-29A0778E1B0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34272" y="5824728"/>
            <a:ext cx="1828800" cy="411480"/>
          </a:xfrm>
        </p:spPr>
        <p:txBody>
          <a:bodyPr lIns="0" tIns="0" rIns="0" bIns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E321AAE1-532A-23F0-9108-055D0D7BDF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4272" y="6245352"/>
            <a:ext cx="1828800" cy="347472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BC4478-FBEA-422F-73BA-0A422F15D7EA}"/>
              </a:ext>
            </a:extLst>
          </p:cNvPr>
          <p:cNvCxnSpPr>
            <a:cxnSpLocks/>
          </p:cNvCxnSpPr>
          <p:nvPr userDrawn="1"/>
        </p:nvCxnSpPr>
        <p:spPr>
          <a:xfrm>
            <a:off x="4684061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9AA302-5107-FDE7-557C-3305A9A7DEC2}"/>
              </a:ext>
            </a:extLst>
          </p:cNvPr>
          <p:cNvCxnSpPr>
            <a:cxnSpLocks/>
          </p:cNvCxnSpPr>
          <p:nvPr userDrawn="1"/>
        </p:nvCxnSpPr>
        <p:spPr>
          <a:xfrm>
            <a:off x="2096160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C9F7A3-B120-C59A-E379-173F84B7D153}"/>
              </a:ext>
            </a:extLst>
          </p:cNvPr>
          <p:cNvCxnSpPr>
            <a:cxnSpLocks/>
          </p:cNvCxnSpPr>
          <p:nvPr userDrawn="1"/>
        </p:nvCxnSpPr>
        <p:spPr>
          <a:xfrm>
            <a:off x="983798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073A4E7-9D16-A6C0-E297-A36B10A2FABB}"/>
              </a:ext>
            </a:extLst>
          </p:cNvPr>
          <p:cNvCxnSpPr>
            <a:cxnSpLocks/>
          </p:cNvCxnSpPr>
          <p:nvPr userDrawn="1"/>
        </p:nvCxnSpPr>
        <p:spPr>
          <a:xfrm>
            <a:off x="7306235" y="5623560"/>
            <a:ext cx="2286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7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09600"/>
            <a:ext cx="9821955" cy="12561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855945"/>
            <a:ext cx="982195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8A08F60-CEF1-832D-D403-282EA76CB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24" y="6019801"/>
            <a:ext cx="457200" cy="1841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cap="all" spc="2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fld id="{75DF2D63-3FF5-D547-96B9-BE9CCD1ABA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010F9766-B67A-A34E-2927-9A2D6360F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2952" y="1451496"/>
            <a:ext cx="1784352" cy="1894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cap="all" spc="100" baseline="0">
                <a:solidFill>
                  <a:schemeClr val="accent1"/>
                </a:solidFill>
                <a:latin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131BE-DFE5-28BE-2AF8-50ADF9AFDB94}"/>
              </a:ext>
            </a:extLst>
          </p:cNvPr>
          <p:cNvCxnSpPr>
            <a:cxnSpLocks/>
          </p:cNvCxnSpPr>
          <p:nvPr userDrawn="1"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3" r:id="rId12"/>
    <p:sldLayoutId id="2147483671" r:id="rId13"/>
    <p:sldLayoutId id="2147483672" r:id="rId14"/>
    <p:sldLayoutId id="2147483673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med.cam.ac.uk/blog/ageing-heart-cells-offer-clues-to-susceptibility-of-older-people-to-severe-covid-19/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5746688E-9BEE-F8AC-650C-F4E9E581B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8" b="18262"/>
          <a:stretch/>
        </p:blipFill>
        <p:spPr>
          <a:xfrm>
            <a:off x="0" y="290630"/>
            <a:ext cx="12191980" cy="6858001"/>
          </a:xfrm>
          <a:custGeom>
            <a:avLst/>
            <a:gdLst>
              <a:gd name="connsiteX0" fmla="*/ 5890261 w 12191999"/>
              <a:gd name="connsiteY0" fmla="*/ 4496651 h 6858000"/>
              <a:gd name="connsiteX1" fmla="*/ 5890261 w 12191999"/>
              <a:gd name="connsiteY1" fmla="*/ 4584953 h 6858000"/>
              <a:gd name="connsiteX2" fmla="*/ 6299835 w 12191999"/>
              <a:gd name="connsiteY2" fmla="*/ 4584953 h 6858000"/>
              <a:gd name="connsiteX3" fmla="*/ 6299835 w 12191999"/>
              <a:gd name="connsiteY3" fmla="*/ 4496651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5890261" y="4496651"/>
                </a:moveTo>
                <a:lnTo>
                  <a:pt x="5890261" y="4584953"/>
                </a:lnTo>
                <a:lnTo>
                  <a:pt x="6299835" y="4584953"/>
                </a:lnTo>
                <a:lnTo>
                  <a:pt x="6299835" y="449665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256A3-FA70-CE60-587A-C868C651BD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59" y="4918108"/>
            <a:ext cx="1324786" cy="164926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693C79-8E3E-654B-537F-ADBC1A7EE46F}"/>
              </a:ext>
            </a:extLst>
          </p:cNvPr>
          <p:cNvSpPr txBox="1"/>
          <p:nvPr/>
        </p:nvSpPr>
        <p:spPr>
          <a:xfrm>
            <a:off x="4214191" y="5574231"/>
            <a:ext cx="6096000" cy="141577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7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Theophilus Lazarus, PhD &amp; **Gershom T. Lazarus, PhD</a:t>
            </a:r>
          </a:p>
          <a:p>
            <a:pPr algn="l"/>
            <a:r>
              <a:rPr lang="en-US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 of Psychology, Emory University, Atlanta, GA, USA.;</a:t>
            </a:r>
          </a:p>
          <a:p>
            <a:pPr algn="l"/>
            <a:r>
              <a:rPr lang="en-US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*Private Practice (South Africa); **Private Practice, Atlanta, GA.</a:t>
            </a:r>
          </a:p>
          <a:p>
            <a:pPr algn="l"/>
            <a:r>
              <a:rPr lang="en-US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presented at Cognitive Neuroscience Conference, </a:t>
            </a:r>
            <a:r>
              <a:rPr lang="en-US" sz="17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Yekatirinburg</a:t>
            </a:r>
            <a:r>
              <a:rPr lang="en-US" sz="17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Russia, December 9-10,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B75D8-D08B-240A-53A2-F2A599B69E15}"/>
              </a:ext>
            </a:extLst>
          </p:cNvPr>
          <p:cNvSpPr txBox="1"/>
          <p:nvPr/>
        </p:nvSpPr>
        <p:spPr>
          <a:xfrm>
            <a:off x="1680504" y="448982"/>
            <a:ext cx="8830991" cy="5293757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MITIGATING THE </a:t>
            </a:r>
          </a:p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UNWANTED CHANGES IN </a:t>
            </a:r>
          </a:p>
          <a:p>
            <a:pPr algn="ctr"/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THE ELDERLY</a:t>
            </a:r>
            <a:endParaRPr lang="fr-FR" sz="8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521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A9E4-3B33-8623-FB27-6D7248C3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42475"/>
            <a:ext cx="10432906" cy="122285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2800" dirty="0"/>
              <a:t>Personality and Use of Healthcare Services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76FCA-E5D9-5BC6-F8F1-95D9E5569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9EBB-1744-14F2-6EEA-D5BDC030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6673" y="1441556"/>
            <a:ext cx="6089651" cy="478112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Increased Neuroticism associated with: 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9F940-BA56-74F7-87F0-7199A77BB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5043" y="1666640"/>
            <a:ext cx="3886200" cy="2702954"/>
          </a:xfrm>
        </p:spPr>
        <p:txBody>
          <a:bodyPr/>
          <a:lstStyle/>
          <a:p>
            <a:endParaRPr lang="en-US" dirty="0"/>
          </a:p>
          <a:p>
            <a:br>
              <a:rPr lang="en-US" dirty="0">
                <a:effectLst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A83F6-ADD2-533E-DD3D-2171EC6F7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1444" y="2599306"/>
            <a:ext cx="5616876" cy="608315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Increased Openness to Experience associated with: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08684D-1AA5-491C-E832-1EB26568CC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1444" y="3745903"/>
            <a:ext cx="6240556" cy="609263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Increased Agreeableness and Decreased Conscientiousness associated with: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720BD79-8E54-EE42-529D-36443620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5B56397-4E08-EC3D-FF16-A404AF8CF58C}"/>
              </a:ext>
            </a:extLst>
          </p:cNvPr>
          <p:cNvSpPr txBox="1"/>
          <p:nvPr/>
        </p:nvSpPr>
        <p:spPr>
          <a:xfrm>
            <a:off x="7159625" y="1981926"/>
            <a:ext cx="383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use of emergency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nursing home use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F15123-2400-6EDC-10B8-08719FADE24F}"/>
              </a:ext>
            </a:extLst>
          </p:cNvPr>
          <p:cNvSpPr txBox="1"/>
          <p:nvPr/>
        </p:nvSpPr>
        <p:spPr>
          <a:xfrm>
            <a:off x="6179105" y="5837243"/>
            <a:ext cx="6182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emergency department visits (Friedman et al, 2013)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B42FC2-83EE-2D63-5CA9-6D7CCB1AB0A3}"/>
              </a:ext>
            </a:extLst>
          </p:cNvPr>
          <p:cNvSpPr txBox="1"/>
          <p:nvPr/>
        </p:nvSpPr>
        <p:spPr>
          <a:xfrm>
            <a:off x="7159625" y="3376572"/>
            <a:ext cx="3129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custodial home care</a:t>
            </a:r>
            <a:endParaRPr lang="fr-FR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685FD0-51A8-339B-3A9D-5EE0A24A035D}"/>
              </a:ext>
            </a:extLst>
          </p:cNvPr>
          <p:cNvSpPr txBox="1"/>
          <p:nvPr/>
        </p:nvSpPr>
        <p:spPr>
          <a:xfrm>
            <a:off x="7159158" y="4546148"/>
            <a:ext cx="3197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Greater custodial home care</a:t>
            </a:r>
            <a:endParaRPr lang="fr-FR" dirty="0"/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B60EE072-C93B-4CB0-A248-EE6910B77850}"/>
              </a:ext>
            </a:extLst>
          </p:cNvPr>
          <p:cNvSpPr txBox="1">
            <a:spLocks/>
          </p:cNvSpPr>
          <p:nvPr/>
        </p:nvSpPr>
        <p:spPr>
          <a:xfrm>
            <a:off x="5951444" y="5051882"/>
            <a:ext cx="5960110" cy="609264"/>
          </a:xfrm>
          <a:custGeom>
            <a:avLst/>
            <a:gdLst>
              <a:gd name="connsiteX0" fmla="*/ 0 w 4495744"/>
              <a:gd name="connsiteY0" fmla="*/ 0 h 4648200"/>
              <a:gd name="connsiteX1" fmla="*/ 4495744 w 4495744"/>
              <a:gd name="connsiteY1" fmla="*/ 0 h 4648200"/>
              <a:gd name="connsiteX2" fmla="*/ 4495744 w 4495744"/>
              <a:gd name="connsiteY2" fmla="*/ 4648200 h 4648200"/>
              <a:gd name="connsiteX3" fmla="*/ 0 w 4495744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744" h="4648200">
                <a:moveTo>
                  <a:pt x="0" y="0"/>
                </a:moveTo>
                <a:lnTo>
                  <a:pt x="4495744" y="0"/>
                </a:lnTo>
                <a:lnTo>
                  <a:pt x="4495744" y="4648200"/>
                </a:lnTo>
                <a:lnTo>
                  <a:pt x="0" y="464820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72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cap="all" spc="200" baseline="0">
                <a:solidFill>
                  <a:schemeClr val="tx1"/>
                </a:solidFill>
                <a:latin typeface="+mj-lt"/>
                <a:ea typeface="+mn-ea"/>
                <a:cs typeface="Posterama" panose="020B0504020200020000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Decreased Openness to Experience and Conscientiousness associated with:</a:t>
            </a:r>
          </a:p>
        </p:txBody>
      </p:sp>
      <p:pic>
        <p:nvPicPr>
          <p:cNvPr id="1026" name="Picture 2" descr="Nursing Home Building Stock Illustrations – 592 Nursing Home Building Stock  Illustrations, Vectors &amp; Clipart - Dreamstime">
            <a:extLst>
              <a:ext uri="{FF2B5EF4-FFF2-40B4-BE49-F238E27FC236}">
                <a16:creationId xmlns:a16="http://schemas.microsoft.com/office/drawing/2014/main" id="{51642198-F913-9B86-005E-FFF6EB983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3"/>
          <a:stretch/>
        </p:blipFill>
        <p:spPr bwMode="auto">
          <a:xfrm>
            <a:off x="879764" y="1587412"/>
            <a:ext cx="2837194" cy="1973826"/>
          </a:xfrm>
          <a:prstGeom prst="plaque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,676 Emergency Room Illustrations &amp; Clip Art - iStock">
            <a:extLst>
              <a:ext uri="{FF2B5EF4-FFF2-40B4-BE49-F238E27FC236}">
                <a16:creationId xmlns:a16="http://schemas.microsoft.com/office/drawing/2014/main" id="{8EED89C0-6724-8785-EE85-941FAF27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90" y="4174061"/>
            <a:ext cx="3241906" cy="2193054"/>
          </a:xfrm>
          <a:prstGeom prst="bevel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75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7103A8-AEEA-50D3-BE61-CC85D24B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05" y="211016"/>
            <a:ext cx="10500008" cy="1026942"/>
          </a:xfrm>
        </p:spPr>
        <p:txBody>
          <a:bodyPr/>
          <a:lstStyle/>
          <a:p>
            <a:r>
              <a:rPr lang="en-US" sz="3600" dirty="0"/>
              <a:t>Implications for Personality “Difficulties”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78ADB-AD70-DE7C-4643-85C48AE12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03147-27BE-7492-36B6-F405F1156F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8123" y="1758462"/>
            <a:ext cx="9003323" cy="288387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Personality factors may impact patient-clinician/caregiver relationship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Impact on treatment compliance (</a:t>
            </a:r>
            <a:r>
              <a:rPr lang="en-US" sz="2400" dirty="0" err="1"/>
              <a:t>Penders</a:t>
            </a:r>
            <a:r>
              <a:rPr lang="en-US" sz="2400" dirty="0"/>
              <a:t> et al., 2020)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Exacerbate comorbid mental and physical issues (</a:t>
            </a:r>
            <a:r>
              <a:rPr lang="en-US" sz="2400" dirty="0" err="1"/>
              <a:t>Penders</a:t>
            </a:r>
            <a:r>
              <a:rPr lang="en-US" sz="2400" dirty="0"/>
              <a:t> et al., 2020)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Overall lack of research in assessment, progression, and treatment of personality disorders in older adults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F95A7-AEC4-AE63-1F34-8D75F34ADA75}"/>
              </a:ext>
            </a:extLst>
          </p:cNvPr>
          <p:cNvSpPr txBox="1"/>
          <p:nvPr/>
        </p:nvSpPr>
        <p:spPr>
          <a:xfrm>
            <a:off x="1688123" y="4642338"/>
            <a:ext cx="9003323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B05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B050"/>
                </a:solidFill>
              </a:rPr>
              <a:t>Personality Factors can exacerbate or serve as resiliency factors in older age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B050"/>
                </a:solidFill>
              </a:rPr>
              <a:t>Consider individual, person-centered therapy options</a:t>
            </a:r>
          </a:p>
          <a:p>
            <a:endParaRPr lang="en-US" b="1" i="1" dirty="0">
              <a:solidFill>
                <a:srgbClr val="92D050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023539B-86E5-347D-05B0-D85E6FEE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942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7103A8-AEEA-50D3-BE61-CC85D24B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05" y="211016"/>
            <a:ext cx="10500008" cy="1026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dirty="0"/>
              <a:t>Building Resiliency in the Aging Process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78ADB-AD70-DE7C-4643-85C48AE12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03147-27BE-7492-36B6-F405F1156F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9905" y="1786596"/>
            <a:ext cx="10500008" cy="305268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Build physical activities. Short, some intense, some singular, some social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Improve quality of sleep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Improve emotional functioning:  Self-examination of emotional functioning for depression.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Improve cognitive alertness and flexibility. Use of boardgames, problem-solving games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023539B-86E5-347D-05B0-D85E6FEE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050" name="Picture 2" descr="Cartoon sleep Images | Free Vectors, Stock Photos &amp; PSD">
            <a:extLst>
              <a:ext uri="{FF2B5EF4-FFF2-40B4-BE49-F238E27FC236}">
                <a16:creationId xmlns:a16="http://schemas.microsoft.com/office/drawing/2014/main" id="{6321CE9B-695A-3744-63BE-15A014CC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17" y="4709626"/>
            <a:ext cx="2906934" cy="193735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Brain Throughout Life Worksheet">
            <a:extLst>
              <a:ext uri="{FF2B5EF4-FFF2-40B4-BE49-F238E27FC236}">
                <a16:creationId xmlns:a16="http://schemas.microsoft.com/office/drawing/2014/main" id="{E898D521-BCBF-1A2F-359C-E713D44C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4" y="4943034"/>
            <a:ext cx="2333699" cy="1600200"/>
          </a:xfrm>
          <a:prstGeom prst="pentagon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ldren board game with chips cartoon icon Vector Image">
            <a:extLst>
              <a:ext uri="{FF2B5EF4-FFF2-40B4-BE49-F238E27FC236}">
                <a16:creationId xmlns:a16="http://schemas.microsoft.com/office/drawing/2014/main" id="{0CFD8D84-3A8E-CA3E-6CD1-7F3ADC076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31" y="4433671"/>
            <a:ext cx="1622323" cy="1445453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venture Game Vector Hd PNG Images, Cartoon Adventure Board Game  Checkerboard, Board Game Clipart, Cartoon, Adventure PNG Image For Free  Download">
            <a:extLst>
              <a:ext uri="{FF2B5EF4-FFF2-40B4-BE49-F238E27FC236}">
                <a16:creationId xmlns:a16="http://schemas.microsoft.com/office/drawing/2014/main" id="{C1F74228-42A0-F2C5-1FF0-C7927ACA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344" y="5156397"/>
            <a:ext cx="1515664" cy="1515664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3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B9196-1929-6309-6447-C73A2F84EC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B50B7-F7D8-5F9E-18D6-58BA74B4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C158E-5BBC-6C6A-E8D3-173D6EFF2D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Are Personality Traits unmodifiable?</a:t>
            </a:r>
          </a:p>
          <a:p>
            <a:r>
              <a:rPr lang="en-US" dirty="0"/>
              <a:t>Is there fear of change/resistance to change?</a:t>
            </a:r>
          </a:p>
          <a:p>
            <a:r>
              <a:rPr lang="en-US" dirty="0">
                <a:solidFill>
                  <a:srgbClr val="FF0000"/>
                </a:solidFill>
              </a:rPr>
              <a:t>Gentle challenging of personality styles through social interactions with peers using healthy styles of behaviour helpful in counteracting negative traits</a:t>
            </a:r>
            <a:r>
              <a:rPr lang="en-US" dirty="0"/>
              <a:t>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34E046-4E6E-C5C1-8BB5-09ACA026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What About Personality</a:t>
            </a:r>
          </a:p>
        </p:txBody>
      </p:sp>
    </p:spTree>
    <p:extLst>
      <p:ext uri="{BB962C8B-B14F-4D97-AF65-F5344CB8AC3E}">
        <p14:creationId xmlns:p14="http://schemas.microsoft.com/office/powerpoint/2010/main" val="380180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DEECC-1371-D19B-392D-8BD19327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679" y="336922"/>
            <a:ext cx="7211099" cy="1351202"/>
          </a:xfrm>
        </p:spPr>
        <p:txBody>
          <a:bodyPr/>
          <a:lstStyle/>
          <a:p>
            <a:pPr algn="ctr"/>
            <a:r>
              <a:rPr lang="en-US" dirty="0"/>
              <a:t>Psycho-spiritual Functioning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EAC77-F0C9-D8C0-AF8A-0CAB5714EF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97BCA-C24C-329B-68F9-F17D8F193D03}"/>
              </a:ext>
            </a:extLst>
          </p:cNvPr>
          <p:cNvSpPr txBox="1"/>
          <p:nvPr/>
        </p:nvSpPr>
        <p:spPr>
          <a:xfrm>
            <a:off x="3907302" y="2422195"/>
            <a:ext cx="7529734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 positive life reflections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Review spiritual belief systems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Enhance positive psycho-spiritual outlook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 dissonance between spiritual and daily functioning</a:t>
            </a:r>
          </a:p>
          <a:p>
            <a:endParaRPr lang="en-US" sz="24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3925688-E854-D231-86BD-34BB26C2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146" name="Picture 2" descr="11 Signs You're Destined to Become a Spiritual Elder ⋆ LonerWolf">
            <a:extLst>
              <a:ext uri="{FF2B5EF4-FFF2-40B4-BE49-F238E27FC236}">
                <a16:creationId xmlns:a16="http://schemas.microsoft.com/office/drawing/2014/main" id="{4439371E-52C1-1C07-2980-D1EDF597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6" y="517108"/>
            <a:ext cx="2276843" cy="1905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ditation for Older Adults | Extra Mile | The Hartford">
            <a:extLst>
              <a:ext uri="{FF2B5EF4-FFF2-40B4-BE49-F238E27FC236}">
                <a16:creationId xmlns:a16="http://schemas.microsoft.com/office/drawing/2014/main" id="{06090F86-132B-3CB5-CC31-EFE6934F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6" y="4999830"/>
            <a:ext cx="2276842" cy="151513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pirituality: Definition, Types, Benefits, and How to Practice">
            <a:extLst>
              <a:ext uri="{FF2B5EF4-FFF2-40B4-BE49-F238E27FC236}">
                <a16:creationId xmlns:a16="http://schemas.microsoft.com/office/drawing/2014/main" id="{522B9D07-2779-4D7C-8230-8B8C8BD3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46" y="2920671"/>
            <a:ext cx="2276842" cy="1515135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3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White DNA structure">
            <a:extLst>
              <a:ext uri="{FF2B5EF4-FFF2-40B4-BE49-F238E27FC236}">
                <a16:creationId xmlns:a16="http://schemas.microsoft.com/office/drawing/2014/main" id="{6D8705D1-EA1F-3113-ABE0-EC474D1F18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1130D679-D78E-1F15-EC3D-4BED6D69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3412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4788-646A-CF90-D67D-14752A7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824" y="1124712"/>
            <a:ext cx="5760720" cy="548640"/>
          </a:xfrm>
        </p:spPr>
        <p:txBody>
          <a:bodyPr anchor="t">
            <a:normAutofit/>
          </a:bodyPr>
          <a:lstStyle/>
          <a:p>
            <a:r>
              <a:rPr lang="en-US" sz="3700" dirty="0"/>
              <a:t>The aging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86F16-C3E1-6E51-D140-EF50382CA4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DF2D63-3FF5-D547-96B9-BE9CCD1ABA5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BF62DD5-5664-0A7B-60B4-48BC57806E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7340334"/>
              </p:ext>
            </p:extLst>
          </p:nvPr>
        </p:nvGraphicFramePr>
        <p:xfrm>
          <a:off x="5411442" y="2358244"/>
          <a:ext cx="5481983" cy="3845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>
            <a:extLst>
              <a:ext uri="{FF2B5EF4-FFF2-40B4-BE49-F238E27FC236}">
                <a16:creationId xmlns:a16="http://schemas.microsoft.com/office/drawing/2014/main" id="{5BE1B4FA-34C0-09A6-EC36-FFBE7EA7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1" y="6115190"/>
            <a:ext cx="484163" cy="6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Aging Process | The New Yorker">
            <a:extLst>
              <a:ext uri="{FF2B5EF4-FFF2-40B4-BE49-F238E27FC236}">
                <a16:creationId xmlns:a16="http://schemas.microsoft.com/office/drawing/2014/main" id="{6A6CBC36-B361-55DE-A917-C340E9B2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11" y="2358245"/>
            <a:ext cx="3434353" cy="35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3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E1DD754-0A19-A4F2-3C73-6A78DBB58B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DF2D63-3FF5-D547-96B9-BE9CCD1ABA5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7BACDC-1D4E-1AA3-A58F-FE2A57457CB1}"/>
              </a:ext>
            </a:extLst>
          </p:cNvPr>
          <p:cNvSpPr txBox="1"/>
          <p:nvPr/>
        </p:nvSpPr>
        <p:spPr>
          <a:xfrm>
            <a:off x="1144385" y="679568"/>
            <a:ext cx="816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Genetic</a:t>
            </a:r>
            <a:endParaRPr lang="fr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E384D-3332-B52E-4843-DE870F3399AC}"/>
              </a:ext>
            </a:extLst>
          </p:cNvPr>
          <p:cNvSpPr txBox="1"/>
          <p:nvPr/>
        </p:nvSpPr>
        <p:spPr>
          <a:xfrm>
            <a:off x="1045243" y="1573655"/>
            <a:ext cx="10140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Molecular</a:t>
            </a:r>
            <a:endParaRPr lang="fr-F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81F09B-95B5-745A-C51A-6DF57FA0D250}"/>
              </a:ext>
            </a:extLst>
          </p:cNvPr>
          <p:cNvSpPr txBox="1"/>
          <p:nvPr/>
        </p:nvSpPr>
        <p:spPr>
          <a:xfrm>
            <a:off x="909182" y="2725451"/>
            <a:ext cx="12861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Physiological</a:t>
            </a:r>
            <a:endParaRPr lang="fr-F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AF6943-C9BA-2DED-B326-C2FC151B36FA}"/>
              </a:ext>
            </a:extLst>
          </p:cNvPr>
          <p:cNvSpPr txBox="1"/>
          <p:nvPr/>
        </p:nvSpPr>
        <p:spPr>
          <a:xfrm>
            <a:off x="635068" y="3868147"/>
            <a:ext cx="18344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Neurological/</a:t>
            </a:r>
          </a:p>
          <a:p>
            <a:r>
              <a:rPr lang="en-US" dirty="0"/>
              <a:t>Neuropsychological</a:t>
            </a:r>
            <a:endParaRPr lang="fr-F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B3B4F-601D-59D9-EEE7-BD5A333270A8}"/>
              </a:ext>
            </a:extLst>
          </p:cNvPr>
          <p:cNvSpPr txBox="1"/>
          <p:nvPr/>
        </p:nvSpPr>
        <p:spPr>
          <a:xfrm>
            <a:off x="847433" y="5325070"/>
            <a:ext cx="14096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Psychological/</a:t>
            </a:r>
          </a:p>
          <a:p>
            <a:r>
              <a:rPr lang="en-US" dirty="0"/>
              <a:t>Behavioral</a:t>
            </a:r>
            <a:endParaRPr lang="fr-F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23ADC8-007E-9D69-A8E0-EDCEC2FC09B7}"/>
              </a:ext>
            </a:extLst>
          </p:cNvPr>
          <p:cNvSpPr txBox="1"/>
          <p:nvPr/>
        </p:nvSpPr>
        <p:spPr>
          <a:xfrm>
            <a:off x="3561674" y="497249"/>
            <a:ext cx="2358146" cy="3385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Epigenetics/Gene Expression</a:t>
            </a:r>
            <a:endParaRPr lang="fr-FR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11563A-D41A-97AE-2144-BA72AFC3CF04}"/>
              </a:ext>
            </a:extLst>
          </p:cNvPr>
          <p:cNvSpPr txBox="1"/>
          <p:nvPr/>
        </p:nvSpPr>
        <p:spPr>
          <a:xfrm>
            <a:off x="3395439" y="1065914"/>
            <a:ext cx="2698402" cy="5847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Resilient phenotypes regulated by molecular pathways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7CB6B1-ED74-F049-C252-6BBE5E97136D}"/>
              </a:ext>
            </a:extLst>
          </p:cNvPr>
          <p:cNvSpPr txBox="1"/>
          <p:nvPr/>
        </p:nvSpPr>
        <p:spPr>
          <a:xfrm>
            <a:off x="7582804" y="244588"/>
            <a:ext cx="4432786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Protective variants in genes influence resilience – Modulation of sensitivity to environment, stress response, and amygdala/hippocampal threat activation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EEBE0FD2-D663-5F8E-23DA-8D33A45FA329}"/>
              </a:ext>
            </a:extLst>
          </p:cNvPr>
          <p:cNvSpPr/>
          <p:nvPr/>
        </p:nvSpPr>
        <p:spPr>
          <a:xfrm>
            <a:off x="2941983" y="609600"/>
            <a:ext cx="273865" cy="525759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43E661-6B98-076B-F4A0-4F2C7D3F33AC}"/>
              </a:ext>
            </a:extLst>
          </p:cNvPr>
          <p:cNvCxnSpPr>
            <a:stCxn id="13" idx="3"/>
            <a:endCxn id="35" idx="1"/>
          </p:cNvCxnSpPr>
          <p:nvPr/>
        </p:nvCxnSpPr>
        <p:spPr>
          <a:xfrm>
            <a:off x="1960634" y="864234"/>
            <a:ext cx="981349" cy="82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205238-07D7-C62C-28C0-097A5A454941}"/>
              </a:ext>
            </a:extLst>
          </p:cNvPr>
          <p:cNvCxnSpPr>
            <a:cxnSpLocks/>
            <a:stCxn id="23" idx="3"/>
            <a:endCxn id="32" idx="1"/>
          </p:cNvCxnSpPr>
          <p:nvPr/>
        </p:nvCxnSpPr>
        <p:spPr>
          <a:xfrm flipV="1">
            <a:off x="5919820" y="660086"/>
            <a:ext cx="164592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61F50E-EE48-8CCD-CEBE-68E127EF009D}"/>
              </a:ext>
            </a:extLst>
          </p:cNvPr>
          <p:cNvCxnSpPr>
            <a:cxnSpLocks/>
            <a:stCxn id="23" idx="2"/>
            <a:endCxn id="27" idx="0"/>
          </p:cNvCxnSpPr>
          <p:nvPr/>
        </p:nvCxnSpPr>
        <p:spPr>
          <a:xfrm>
            <a:off x="4740747" y="835803"/>
            <a:ext cx="3893" cy="23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17A4679-F4B4-AA3E-6582-D5C5E5BAB1BC}"/>
              </a:ext>
            </a:extLst>
          </p:cNvPr>
          <p:cNvSpPr txBox="1"/>
          <p:nvPr/>
        </p:nvSpPr>
        <p:spPr>
          <a:xfrm>
            <a:off x="4496816" y="2253216"/>
            <a:ext cx="495649" cy="3385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F72DD7-EAF6-EC38-B396-87458C6AD5E3}"/>
              </a:ext>
            </a:extLst>
          </p:cNvPr>
          <p:cNvSpPr txBox="1"/>
          <p:nvPr/>
        </p:nvSpPr>
        <p:spPr>
          <a:xfrm>
            <a:off x="4275603" y="2750457"/>
            <a:ext cx="938077" cy="3385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Endocrine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B2780F-19A8-F22E-7463-82529E0AE3D1}"/>
              </a:ext>
            </a:extLst>
          </p:cNvPr>
          <p:cNvSpPr txBox="1"/>
          <p:nvPr/>
        </p:nvSpPr>
        <p:spPr>
          <a:xfrm>
            <a:off x="4037781" y="3259289"/>
            <a:ext cx="1413720" cy="3385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Immune System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E39C3C-8307-107D-412C-EE564D155A72}"/>
              </a:ext>
            </a:extLst>
          </p:cNvPr>
          <p:cNvSpPr txBox="1"/>
          <p:nvPr/>
        </p:nvSpPr>
        <p:spPr>
          <a:xfrm>
            <a:off x="6145374" y="1826361"/>
            <a:ext cx="156426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epinephrine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945773-D0A3-0FB0-2A81-96D0D0098740}"/>
              </a:ext>
            </a:extLst>
          </p:cNvPr>
          <p:cNvSpPr txBox="1"/>
          <p:nvPr/>
        </p:nvSpPr>
        <p:spPr>
          <a:xfrm>
            <a:off x="6145374" y="2438251"/>
            <a:ext cx="156426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cortisol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7CB6C4-7B53-8872-E684-E2B7BE3A4BFD}"/>
              </a:ext>
            </a:extLst>
          </p:cNvPr>
          <p:cNvSpPr txBox="1"/>
          <p:nvPr/>
        </p:nvSpPr>
        <p:spPr>
          <a:xfrm>
            <a:off x="6093841" y="3066516"/>
            <a:ext cx="167687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pro-inflammatory cytokines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E08A4C-29A8-1A11-CD1E-1FD2274E3751}"/>
              </a:ext>
            </a:extLst>
          </p:cNvPr>
          <p:cNvSpPr txBox="1"/>
          <p:nvPr/>
        </p:nvSpPr>
        <p:spPr>
          <a:xfrm>
            <a:off x="8417794" y="1298020"/>
            <a:ext cx="2590546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Subsequent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epinephrine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658A79F-6B6E-70E2-31DD-E881BA018B21}"/>
              </a:ext>
            </a:extLst>
          </p:cNvPr>
          <p:cNvSpPr txBox="1"/>
          <p:nvPr/>
        </p:nvSpPr>
        <p:spPr>
          <a:xfrm>
            <a:off x="8417794" y="1725232"/>
            <a:ext cx="2280532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Continued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epinephrine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0D05F6-6173-F015-C276-7D9BAAF5E921}"/>
              </a:ext>
            </a:extLst>
          </p:cNvPr>
          <p:cNvSpPr txBox="1"/>
          <p:nvPr/>
        </p:nvSpPr>
        <p:spPr>
          <a:xfrm>
            <a:off x="8417794" y="2185253"/>
            <a:ext cx="2280532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Subsequent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cortisol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41C3FE6-D6D9-730A-CEC2-E799B51D140D}"/>
              </a:ext>
            </a:extLst>
          </p:cNvPr>
          <p:cNvSpPr txBox="1"/>
          <p:nvPr/>
        </p:nvSpPr>
        <p:spPr>
          <a:xfrm>
            <a:off x="8417794" y="2589394"/>
            <a:ext cx="2590803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Continued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cortisol release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08B8974-0EF8-9D3D-6E80-AF2EF8171C4E}"/>
              </a:ext>
            </a:extLst>
          </p:cNvPr>
          <p:cNvSpPr txBox="1"/>
          <p:nvPr/>
        </p:nvSpPr>
        <p:spPr>
          <a:xfrm>
            <a:off x="8388274" y="3137604"/>
            <a:ext cx="3415748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Subsequent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pro-inflammatory cytokines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DB96165-2428-A1DA-0036-83304E4811EB}"/>
              </a:ext>
            </a:extLst>
          </p:cNvPr>
          <p:cNvSpPr txBox="1"/>
          <p:nvPr/>
        </p:nvSpPr>
        <p:spPr>
          <a:xfrm>
            <a:off x="8385395" y="3537219"/>
            <a:ext cx="3148268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Excess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pro-inflammatory cytokines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AEC264-1D57-139C-F9B6-3ED6B21C2D42}"/>
              </a:ext>
            </a:extLst>
          </p:cNvPr>
          <p:cNvSpPr txBox="1"/>
          <p:nvPr/>
        </p:nvSpPr>
        <p:spPr>
          <a:xfrm>
            <a:off x="8358331" y="4057065"/>
            <a:ext cx="2990752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Emotion regulation, cognitive control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2D99FA-46E2-9C71-8379-8B1977DC4B1D}"/>
              </a:ext>
            </a:extLst>
          </p:cNvPr>
          <p:cNvSpPr txBox="1"/>
          <p:nvPr/>
        </p:nvSpPr>
        <p:spPr>
          <a:xfrm>
            <a:off x="8358331" y="4447642"/>
            <a:ext cx="3657259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Emotion dysregulation, poor cognitive control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AE10CA-91E1-2A80-730D-42D1AE0C3D9D}"/>
              </a:ext>
            </a:extLst>
          </p:cNvPr>
          <p:cNvSpPr txBox="1"/>
          <p:nvPr/>
        </p:nvSpPr>
        <p:spPr>
          <a:xfrm>
            <a:off x="8358331" y="5154123"/>
            <a:ext cx="3056968" cy="33855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Resilience to psychological stressors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858FEA0-2DC5-0FC4-0B58-5D268FDDC338}"/>
              </a:ext>
            </a:extLst>
          </p:cNvPr>
          <p:cNvSpPr txBox="1"/>
          <p:nvPr/>
        </p:nvSpPr>
        <p:spPr>
          <a:xfrm>
            <a:off x="8359024" y="5860602"/>
            <a:ext cx="3340482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Depression, anxiety, and trauma symptoms (fear of illness and death, uncertainty about the future)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28632C0-84CF-2B3F-B28A-A24B7E911DC8}"/>
              </a:ext>
            </a:extLst>
          </p:cNvPr>
          <p:cNvSpPr txBox="1"/>
          <p:nvPr/>
        </p:nvSpPr>
        <p:spPr>
          <a:xfrm>
            <a:off x="4358000" y="4006647"/>
            <a:ext cx="527709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4F6CA66-AFD9-E3EE-9F67-2B1CFD8990E7}"/>
              </a:ext>
            </a:extLst>
          </p:cNvPr>
          <p:cNvSpPr txBox="1"/>
          <p:nvPr/>
        </p:nvSpPr>
        <p:spPr>
          <a:xfrm>
            <a:off x="3078915" y="5109626"/>
            <a:ext cx="1560869" cy="10772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Personality, appraisal, coping, resilience, anxiety, optimism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540D636-9146-E150-3BC0-1B2A23CA2B66}"/>
              </a:ext>
            </a:extLst>
          </p:cNvPr>
          <p:cNvSpPr txBox="1"/>
          <p:nvPr/>
        </p:nvSpPr>
        <p:spPr>
          <a:xfrm>
            <a:off x="5775255" y="4057065"/>
            <a:ext cx="199545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Fronto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-limbic circuitry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86BD1E9-ABC0-D85E-F8D7-7E3B2709DC83}"/>
              </a:ext>
            </a:extLst>
          </p:cNvPr>
          <p:cNvCxnSpPr>
            <a:stCxn id="18" idx="3"/>
            <a:endCxn id="27" idx="1"/>
          </p:cNvCxnSpPr>
          <p:nvPr/>
        </p:nvCxnSpPr>
        <p:spPr>
          <a:xfrm flipV="1">
            <a:off x="2059303" y="1358302"/>
            <a:ext cx="1336136" cy="400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909A576-1002-3ED5-C584-357B63ED0A4F}"/>
              </a:ext>
            </a:extLst>
          </p:cNvPr>
          <p:cNvCxnSpPr>
            <a:stCxn id="27" idx="2"/>
            <a:endCxn id="47" idx="0"/>
          </p:cNvCxnSpPr>
          <p:nvPr/>
        </p:nvCxnSpPr>
        <p:spPr>
          <a:xfrm>
            <a:off x="4744640" y="1650689"/>
            <a:ext cx="1" cy="602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8EE8231-5E15-C0E0-29DC-CC0A3654CB64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 flipH="1">
            <a:off x="4744641" y="3089011"/>
            <a:ext cx="1" cy="17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Left Bracket 108">
            <a:extLst>
              <a:ext uri="{FF2B5EF4-FFF2-40B4-BE49-F238E27FC236}">
                <a16:creationId xmlns:a16="http://schemas.microsoft.com/office/drawing/2014/main" id="{2FBA351B-E465-DCBF-8463-3E90DCAF6100}"/>
              </a:ext>
            </a:extLst>
          </p:cNvPr>
          <p:cNvSpPr/>
          <p:nvPr/>
        </p:nvSpPr>
        <p:spPr>
          <a:xfrm>
            <a:off x="3801664" y="2411269"/>
            <a:ext cx="226715" cy="1015080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7C77EAB-6CEF-012E-FC61-58AF96E24E87}"/>
              </a:ext>
            </a:extLst>
          </p:cNvPr>
          <p:cNvCxnSpPr>
            <a:cxnSpLocks/>
            <a:stCxn id="109" idx="1"/>
            <a:endCxn id="48" idx="1"/>
          </p:cNvCxnSpPr>
          <p:nvPr/>
        </p:nvCxnSpPr>
        <p:spPr>
          <a:xfrm>
            <a:off x="3801664" y="2918809"/>
            <a:ext cx="473939" cy="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F9BFA53-F8E1-DBA0-8833-BE21519D1EFE}"/>
              </a:ext>
            </a:extLst>
          </p:cNvPr>
          <p:cNvCxnSpPr/>
          <p:nvPr/>
        </p:nvCxnSpPr>
        <p:spPr>
          <a:xfrm>
            <a:off x="1740666" y="370949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AF12FA8-E214-03FE-0683-8D40F65F7932}"/>
              </a:ext>
            </a:extLst>
          </p:cNvPr>
          <p:cNvCxnSpPr>
            <a:stCxn id="19" idx="3"/>
            <a:endCxn id="109" idx="1"/>
          </p:cNvCxnSpPr>
          <p:nvPr/>
        </p:nvCxnSpPr>
        <p:spPr>
          <a:xfrm>
            <a:off x="2195368" y="2910117"/>
            <a:ext cx="1606296" cy="86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1276FB9-9D79-4586-9585-BDC4C366EB75}"/>
              </a:ext>
            </a:extLst>
          </p:cNvPr>
          <p:cNvCxnSpPr>
            <a:cxnSpLocks/>
            <a:stCxn id="55" idx="3"/>
            <a:endCxn id="59" idx="1"/>
          </p:cNvCxnSpPr>
          <p:nvPr/>
        </p:nvCxnSpPr>
        <p:spPr>
          <a:xfrm flipV="1">
            <a:off x="7709639" y="1467297"/>
            <a:ext cx="708155" cy="52834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83AF2159-6259-874C-445F-CBEC0060CBEA}"/>
              </a:ext>
            </a:extLst>
          </p:cNvPr>
          <p:cNvCxnSpPr>
            <a:cxnSpLocks/>
            <a:stCxn id="55" idx="3"/>
            <a:endCxn id="61" idx="1"/>
          </p:cNvCxnSpPr>
          <p:nvPr/>
        </p:nvCxnSpPr>
        <p:spPr>
          <a:xfrm flipV="1">
            <a:off x="7709639" y="1894509"/>
            <a:ext cx="708155" cy="1011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230194F-5661-BABD-ED2F-9A12B5E07317}"/>
              </a:ext>
            </a:extLst>
          </p:cNvPr>
          <p:cNvCxnSpPr>
            <a:cxnSpLocks/>
            <a:stCxn id="56" idx="3"/>
            <a:endCxn id="63" idx="1"/>
          </p:cNvCxnSpPr>
          <p:nvPr/>
        </p:nvCxnSpPr>
        <p:spPr>
          <a:xfrm flipV="1">
            <a:off x="7709641" y="2354530"/>
            <a:ext cx="708153" cy="25299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F208784-FDC5-8DEB-17D4-1FE46AEC28BB}"/>
              </a:ext>
            </a:extLst>
          </p:cNvPr>
          <p:cNvCxnSpPr>
            <a:cxnSpLocks/>
            <a:stCxn id="56" idx="3"/>
            <a:endCxn id="65" idx="1"/>
          </p:cNvCxnSpPr>
          <p:nvPr/>
        </p:nvCxnSpPr>
        <p:spPr>
          <a:xfrm>
            <a:off x="7709641" y="2607528"/>
            <a:ext cx="708153" cy="1511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53375FE-1CC7-563C-A6A0-0D59A9CC703A}"/>
              </a:ext>
            </a:extLst>
          </p:cNvPr>
          <p:cNvCxnSpPr>
            <a:cxnSpLocks/>
            <a:stCxn id="57" idx="3"/>
            <a:endCxn id="67" idx="1"/>
          </p:cNvCxnSpPr>
          <p:nvPr/>
        </p:nvCxnSpPr>
        <p:spPr>
          <a:xfrm flipV="1">
            <a:off x="7770713" y="3306881"/>
            <a:ext cx="617561" cy="5202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B3BEEFB2-E469-66E7-3736-1E3FE3E8EF18}"/>
              </a:ext>
            </a:extLst>
          </p:cNvPr>
          <p:cNvCxnSpPr>
            <a:cxnSpLocks/>
            <a:stCxn id="57" idx="3"/>
            <a:endCxn id="69" idx="1"/>
          </p:cNvCxnSpPr>
          <p:nvPr/>
        </p:nvCxnSpPr>
        <p:spPr>
          <a:xfrm>
            <a:off x="7770713" y="3358904"/>
            <a:ext cx="614682" cy="347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DE35E326-604C-05BE-2958-A0BE0B572383}"/>
              </a:ext>
            </a:extLst>
          </p:cNvPr>
          <p:cNvSpPr txBox="1"/>
          <p:nvPr/>
        </p:nvSpPr>
        <p:spPr>
          <a:xfrm>
            <a:off x="5450119" y="4896013"/>
            <a:ext cx="22595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Optimism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  <a:sym typeface="Symbol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Coping Self-Efficacy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  <a:sym typeface="Symbol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Levels of Anxiety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964DF08D-C40A-8B34-E89F-80B04A3D890D}"/>
              </a:ext>
            </a:extLst>
          </p:cNvPr>
          <p:cNvCxnSpPr>
            <a:stCxn id="20" idx="3"/>
            <a:endCxn id="78" idx="1"/>
          </p:cNvCxnSpPr>
          <p:nvPr/>
        </p:nvCxnSpPr>
        <p:spPr>
          <a:xfrm>
            <a:off x="2469481" y="4191313"/>
            <a:ext cx="18885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9884FF5A-AAA1-7FEC-7220-1B7D7CBDBC22}"/>
              </a:ext>
            </a:extLst>
          </p:cNvPr>
          <p:cNvCxnSpPr>
            <a:cxnSpLocks/>
            <a:stCxn id="21" idx="3"/>
            <a:endCxn id="79" idx="1"/>
          </p:cNvCxnSpPr>
          <p:nvPr/>
        </p:nvCxnSpPr>
        <p:spPr>
          <a:xfrm flipV="1">
            <a:off x="2257114" y="5648235"/>
            <a:ext cx="82180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CC8E1F83-72F2-10B6-EA5B-B844217A78B0}"/>
              </a:ext>
            </a:extLst>
          </p:cNvPr>
          <p:cNvSpPr txBox="1"/>
          <p:nvPr/>
        </p:nvSpPr>
        <p:spPr>
          <a:xfrm>
            <a:off x="5450120" y="5860602"/>
            <a:ext cx="22595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Optimism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  <a:sym typeface="Symbol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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Coping Self-Efficacy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Times New Roman" panose="02020603050405020304" pitchFamily="18" charset="0"/>
              <a:sym typeface="Symbol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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Levels of Anxiety</a:t>
            </a:r>
            <a:endParaRPr kumimoji="0" lang="en-US" alt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BC5924F3-2404-C5C7-53B8-B16C7F5FF057}"/>
              </a:ext>
            </a:extLst>
          </p:cNvPr>
          <p:cNvCxnSpPr>
            <a:cxnSpLocks/>
            <a:stCxn id="78" idx="3"/>
          </p:cNvCxnSpPr>
          <p:nvPr/>
        </p:nvCxnSpPr>
        <p:spPr>
          <a:xfrm flipV="1">
            <a:off x="4885709" y="4076897"/>
            <a:ext cx="889546" cy="1144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525D7BD6-5B4B-F284-BC35-AB203CD4E568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4885709" y="4191313"/>
            <a:ext cx="889546" cy="166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D337E1F0-7E03-7308-960F-01002AC26F9E}"/>
              </a:ext>
            </a:extLst>
          </p:cNvPr>
          <p:cNvCxnSpPr>
            <a:cxnSpLocks/>
            <a:stCxn id="81" idx="3"/>
            <a:endCxn id="71" idx="1"/>
          </p:cNvCxnSpPr>
          <p:nvPr/>
        </p:nvCxnSpPr>
        <p:spPr>
          <a:xfrm>
            <a:off x="7770713" y="4226342"/>
            <a:ext cx="58761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64164F7-FA15-9512-AB96-9F051C88B42D}"/>
              </a:ext>
            </a:extLst>
          </p:cNvPr>
          <p:cNvSpPr txBox="1"/>
          <p:nvPr/>
        </p:nvSpPr>
        <p:spPr>
          <a:xfrm>
            <a:off x="4061138" y="8199"/>
            <a:ext cx="1359218" cy="33855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Stress/Stimulus</a:t>
            </a:r>
            <a:endParaRPr lang="fr-FR" sz="1600" b="1" dirty="0"/>
          </a:p>
        </p:txBody>
      </p: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64027D0C-A442-32F7-8A23-DEC10AD11434}"/>
              </a:ext>
            </a:extLst>
          </p:cNvPr>
          <p:cNvCxnSpPr>
            <a:cxnSpLocks/>
            <a:stCxn id="81" idx="3"/>
            <a:endCxn id="73" idx="1"/>
          </p:cNvCxnSpPr>
          <p:nvPr/>
        </p:nvCxnSpPr>
        <p:spPr>
          <a:xfrm>
            <a:off x="7770713" y="4226342"/>
            <a:ext cx="587618" cy="3905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227AAC8C-0ECE-D720-ABD3-FF68A2AF18E7}"/>
              </a:ext>
            </a:extLst>
          </p:cNvPr>
          <p:cNvCxnSpPr>
            <a:cxnSpLocks/>
            <a:stCxn id="79" idx="3"/>
            <a:endCxn id="193" idx="1"/>
          </p:cNvCxnSpPr>
          <p:nvPr/>
        </p:nvCxnSpPr>
        <p:spPr>
          <a:xfrm flipV="1">
            <a:off x="4639784" y="5311512"/>
            <a:ext cx="810335" cy="33672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18460B38-487A-D579-2066-C1B8F72ECD8E}"/>
              </a:ext>
            </a:extLst>
          </p:cNvPr>
          <p:cNvCxnSpPr>
            <a:cxnSpLocks/>
            <a:stCxn id="79" idx="3"/>
            <a:endCxn id="202" idx="1"/>
          </p:cNvCxnSpPr>
          <p:nvPr/>
        </p:nvCxnSpPr>
        <p:spPr>
          <a:xfrm>
            <a:off x="4639784" y="5648235"/>
            <a:ext cx="810336" cy="6278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6CF1B727-873C-D228-1E8C-246F4CCC67EB}"/>
              </a:ext>
            </a:extLst>
          </p:cNvPr>
          <p:cNvCxnSpPr>
            <a:cxnSpLocks/>
            <a:stCxn id="193" idx="3"/>
            <a:endCxn id="75" idx="1"/>
          </p:cNvCxnSpPr>
          <p:nvPr/>
        </p:nvCxnSpPr>
        <p:spPr>
          <a:xfrm>
            <a:off x="7709638" y="5311512"/>
            <a:ext cx="648693" cy="1188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70C1B3BF-54CA-A5BD-DC59-A60200B18DFD}"/>
              </a:ext>
            </a:extLst>
          </p:cNvPr>
          <p:cNvCxnSpPr>
            <a:cxnSpLocks/>
            <a:stCxn id="202" idx="3"/>
            <a:endCxn id="77" idx="1"/>
          </p:cNvCxnSpPr>
          <p:nvPr/>
        </p:nvCxnSpPr>
        <p:spPr>
          <a:xfrm>
            <a:off x="7709639" y="6276101"/>
            <a:ext cx="6493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57CC6001-1A71-37FE-7B6D-5A4EEF8E6526}"/>
              </a:ext>
            </a:extLst>
          </p:cNvPr>
          <p:cNvCxnSpPr>
            <a:stCxn id="13" idx="2"/>
            <a:endCxn id="18" idx="0"/>
          </p:cNvCxnSpPr>
          <p:nvPr/>
        </p:nvCxnSpPr>
        <p:spPr>
          <a:xfrm flipH="1">
            <a:off x="1552273" y="1048900"/>
            <a:ext cx="237" cy="52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BCE49CDE-82B2-857F-F8BC-D11C70B840D8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>
            <a:off x="1552273" y="1942987"/>
            <a:ext cx="2" cy="782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18240116-E0CF-E2B8-77FE-E1F8CF3CA811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552275" y="3094783"/>
            <a:ext cx="0" cy="773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37DA6E93-B106-F6A8-0FCD-EC97A1C6F52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1552274" y="4514478"/>
            <a:ext cx="1" cy="810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3B6A5B70-19EB-371F-2073-5F715FF64F84}"/>
              </a:ext>
            </a:extLst>
          </p:cNvPr>
          <p:cNvCxnSpPr>
            <a:cxnSpLocks/>
            <a:stCxn id="219" idx="2"/>
            <a:endCxn id="23" idx="0"/>
          </p:cNvCxnSpPr>
          <p:nvPr/>
        </p:nvCxnSpPr>
        <p:spPr>
          <a:xfrm>
            <a:off x="4740747" y="346753"/>
            <a:ext cx="0" cy="15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7" name="Picture 4">
            <a:extLst>
              <a:ext uri="{FF2B5EF4-FFF2-40B4-BE49-F238E27FC236}">
                <a16:creationId xmlns:a16="http://schemas.microsoft.com/office/drawing/2014/main" id="{CD51DAA0-B384-F2DA-1874-A7446FC3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" y="6104136"/>
            <a:ext cx="484163" cy="6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1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9856F-92A5-9936-EAA5-B01FC81B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173106"/>
            <a:ext cx="10058400" cy="125067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br>
              <a:rPr lang="en-US" sz="3200" dirty="0"/>
            </a:br>
            <a:r>
              <a:rPr lang="en-US" sz="3200" dirty="0"/>
              <a:t>Neurological Illness Patterns: Aging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4DDCD-707A-A5D7-B2C6-B463856CE2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B9855-1A4F-5B68-6785-AF0FC1AB63E3}"/>
              </a:ext>
            </a:extLst>
          </p:cNvPr>
          <p:cNvSpPr txBox="1"/>
          <p:nvPr/>
        </p:nvSpPr>
        <p:spPr>
          <a:xfrm>
            <a:off x="877824" y="1952076"/>
            <a:ext cx="5218176" cy="35394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Deteriorating</a:t>
            </a:r>
            <a:r>
              <a:rPr lang="fr-FR" sz="3200" dirty="0"/>
              <a:t> </a:t>
            </a:r>
            <a:r>
              <a:rPr lang="fr-FR" sz="3200" dirty="0" err="1"/>
              <a:t>brain</a:t>
            </a:r>
            <a:r>
              <a:rPr lang="fr-FR" sz="3200" dirty="0"/>
              <a:t> </a:t>
            </a:r>
            <a:r>
              <a:rPr lang="fr-FR" sz="3200" dirty="0" err="1"/>
              <a:t>illnesses</a:t>
            </a:r>
            <a:endParaRPr lang="fr-FR" sz="3200" dirty="0"/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Alzheimer’s</a:t>
            </a:r>
            <a:r>
              <a:rPr lang="fr-FR" sz="3200" dirty="0"/>
              <a:t> </a:t>
            </a:r>
            <a:r>
              <a:rPr lang="fr-FR" sz="3200" dirty="0" err="1"/>
              <a:t>Disease</a:t>
            </a:r>
            <a:endParaRPr lang="fr-FR" sz="3200" dirty="0"/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Parkinson’s</a:t>
            </a:r>
            <a:r>
              <a:rPr lang="fr-FR" sz="3200" dirty="0"/>
              <a:t> </a:t>
            </a:r>
            <a:r>
              <a:rPr lang="fr-FR" sz="3200" dirty="0" err="1"/>
              <a:t>Disease</a:t>
            </a:r>
            <a:endParaRPr lang="fr-FR" sz="3200" dirty="0"/>
          </a:p>
          <a:p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Stroke-</a:t>
            </a:r>
            <a:r>
              <a:rPr lang="fr-FR" sz="3200" dirty="0" err="1"/>
              <a:t>related</a:t>
            </a:r>
            <a:r>
              <a:rPr lang="fr-FR" sz="3200" dirty="0"/>
              <a:t> syndrome</a:t>
            </a:r>
          </a:p>
        </p:txBody>
      </p:sp>
      <p:pic>
        <p:nvPicPr>
          <p:cNvPr id="2052" name="Picture 4" descr="43,509 Alzheimer Images, Stock Photos &amp; Vectors | Shutterstock">
            <a:extLst>
              <a:ext uri="{FF2B5EF4-FFF2-40B4-BE49-F238E27FC236}">
                <a16:creationId xmlns:a16="http://schemas.microsoft.com/office/drawing/2014/main" id="{87513FA9-DE7E-1F98-6D2A-D4AFF76D6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"/>
          <a:stretch/>
        </p:blipFill>
        <p:spPr bwMode="auto">
          <a:xfrm>
            <a:off x="9077642" y="1776412"/>
            <a:ext cx="2882205" cy="2232992"/>
          </a:xfrm>
          <a:prstGeom prst="flowChartAlternateProcess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Parkinson disease symptoms infographic. idea of dementia  and neurology illness. tremor and memory loss. illustration in cartoon style">
            <a:extLst>
              <a:ext uri="{FF2B5EF4-FFF2-40B4-BE49-F238E27FC236}">
                <a16:creationId xmlns:a16="http://schemas.microsoft.com/office/drawing/2014/main" id="{F385E4FF-F34A-F0D7-D724-E58523A6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80" y="4451903"/>
            <a:ext cx="2866706" cy="2232991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arkinson disease cartoon 2613988 Vector Art at Vecteezy">
            <a:extLst>
              <a:ext uri="{FF2B5EF4-FFF2-40B4-BE49-F238E27FC236}">
                <a16:creationId xmlns:a16="http://schemas.microsoft.com/office/drawing/2014/main" id="{2CC8B768-C8F4-520C-6CF9-0FA5BF2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21" y="1866279"/>
            <a:ext cx="2133600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arkinson's Disease | Otsuka Pharmaceutical Co., Ltd.">
            <a:extLst>
              <a:ext uri="{FF2B5EF4-FFF2-40B4-BE49-F238E27FC236}">
                <a16:creationId xmlns:a16="http://schemas.microsoft.com/office/drawing/2014/main" id="{0308F48F-80F4-E8E7-5600-33A332E7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266" y="4673048"/>
            <a:ext cx="2543175" cy="1790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D9082E6-49D8-1549-482B-AF7C7DA0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63875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53FD9C-E800-BC25-A5D0-315AB602F4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20624" y="6019801"/>
            <a:ext cx="457200" cy="1841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5DF2D63-3FF5-D547-96B9-BE9CCD1ABA5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C5637A-239F-D1EB-EC78-A02E58885043}"/>
              </a:ext>
            </a:extLst>
          </p:cNvPr>
          <p:cNvSpPr txBox="1">
            <a:spLocks/>
          </p:cNvSpPr>
          <p:nvPr/>
        </p:nvSpPr>
        <p:spPr>
          <a:xfrm>
            <a:off x="138882" y="208433"/>
            <a:ext cx="3995796" cy="42393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US" sz="2000" dirty="0"/>
              <a:t>Elderly as a group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6D4282-37DB-94B6-BD08-D9FD5CD51421}"/>
              </a:ext>
            </a:extLst>
          </p:cNvPr>
          <p:cNvSpPr txBox="1">
            <a:spLocks/>
          </p:cNvSpPr>
          <p:nvPr/>
        </p:nvSpPr>
        <p:spPr>
          <a:xfrm>
            <a:off x="4317293" y="991925"/>
            <a:ext cx="3180787" cy="423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Posterama" panose="020B0504020200020000" pitchFamily="34" charset="0"/>
              </a:defRPr>
            </a:lvl1pPr>
          </a:lstStyle>
          <a:p>
            <a:pPr algn="ctr"/>
            <a:r>
              <a:rPr lang="en-US" sz="2400"/>
              <a:t>Why Elderly?</a:t>
            </a:r>
            <a:endParaRPr lang="en-US" sz="24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3E831B2-A33D-3DBD-668F-0705447EB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007842"/>
              </p:ext>
            </p:extLst>
          </p:nvPr>
        </p:nvGraphicFramePr>
        <p:xfrm>
          <a:off x="662610" y="1697659"/>
          <a:ext cx="5249274" cy="485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928B499B-9B5A-C889-FE7E-AF5CEE704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712040"/>
              </p:ext>
            </p:extLst>
          </p:nvPr>
        </p:nvGraphicFramePr>
        <p:xfrm>
          <a:off x="6426860" y="1851385"/>
          <a:ext cx="5460339" cy="4168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8B36A41C-1286-8AD1-C526-12E5957A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" y="6203951"/>
            <a:ext cx="457201" cy="62202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59085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A45141-45F1-0A77-FE4E-CBCA53A2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00" y="293495"/>
            <a:ext cx="10021824" cy="1846455"/>
          </a:xfr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sz="4400" dirty="0"/>
              <a:t>MITIGATING AGAINST COGNITIVE DECLINE IN THE ELDERLY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E48D88-9438-AF74-9E7B-54985E0231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1259" y="3634402"/>
            <a:ext cx="2097022" cy="11838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i="1" dirty="0">
                <a:solidFill>
                  <a:srgbClr val="FF0000"/>
                </a:solidFill>
              </a:rPr>
              <a:t>“gradual deterioration of the immune system due to natural aging</a:t>
            </a:r>
            <a:r>
              <a:rPr lang="en-US" sz="2000" dirty="0">
                <a:solidFill>
                  <a:srgbClr val="FF0000"/>
                </a:solidFill>
              </a:rPr>
              <a:t>”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E8038A-B730-4711-D7B5-851B7FAAD8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26859" y="3532765"/>
            <a:ext cx="2097023" cy="14264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due to general physical factors---general health status, </a:t>
            </a:r>
            <a:r>
              <a:rPr lang="en-US" sz="2000" dirty="0">
                <a:solidFill>
                  <a:srgbClr val="FF0000"/>
                </a:solidFill>
              </a:rPr>
              <a:t> nutrient decline</a:t>
            </a:r>
            <a:endParaRPr lang="en-US" dirty="0"/>
          </a:p>
        </p:txBody>
      </p:sp>
      <p:pic>
        <p:nvPicPr>
          <p:cNvPr id="16" name="Content Placeholder 25" descr="Microscopic view of a suspended bubble-like material with water in it">
            <a:extLst>
              <a:ext uri="{FF2B5EF4-FFF2-40B4-BE49-F238E27FC236}">
                <a16:creationId xmlns:a16="http://schemas.microsoft.com/office/drawing/2014/main" id="{B083ED63-584D-2579-2721-B716F3BC8F6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75250"/>
            <a:ext cx="12188825" cy="1682750"/>
          </a:xfrm>
          <a:custGeom>
            <a:avLst/>
            <a:gdLst>
              <a:gd name="connsiteX0" fmla="*/ 0 w 12192000"/>
              <a:gd name="connsiteY0" fmla="*/ 0 h 1588010"/>
              <a:gd name="connsiteX1" fmla="*/ 12192000 w 12192000"/>
              <a:gd name="connsiteY1" fmla="*/ 0 h 1588010"/>
              <a:gd name="connsiteX2" fmla="*/ 12192000 w 12192000"/>
              <a:gd name="connsiteY2" fmla="*/ 1588010 h 1588010"/>
              <a:gd name="connsiteX3" fmla="*/ 0 w 12192000"/>
              <a:gd name="connsiteY3" fmla="*/ 1588010 h 158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88010">
                <a:moveTo>
                  <a:pt x="0" y="0"/>
                </a:moveTo>
                <a:lnTo>
                  <a:pt x="12192000" y="0"/>
                </a:lnTo>
                <a:lnTo>
                  <a:pt x="12192000" y="1588010"/>
                </a:lnTo>
                <a:lnTo>
                  <a:pt x="0" y="1588010"/>
                </a:lnTo>
                <a:close/>
              </a:path>
            </a:pathLst>
          </a:custGeom>
          <a:solidFill>
            <a:schemeClr val="accent2"/>
          </a:solidFill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88A0F8-E720-D31B-750D-634FA849B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9224" y="5172458"/>
            <a:ext cx="0" cy="6187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EE887-A172-F01E-98D1-8781769CB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29737E44-BDC2-A0E4-81CE-CACC51F2EFFB}"/>
              </a:ext>
            </a:extLst>
          </p:cNvPr>
          <p:cNvSpPr txBox="1">
            <a:spLocks/>
          </p:cNvSpPr>
          <p:nvPr/>
        </p:nvSpPr>
        <p:spPr>
          <a:xfrm>
            <a:off x="7709548" y="3780963"/>
            <a:ext cx="2171031" cy="7500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Loneliness, isolation</a:t>
            </a:r>
          </a:p>
          <a:p>
            <a:endParaRPr lang="en-US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BDFE1B1C-10EA-FCD2-2077-A847E7D390B4}"/>
              </a:ext>
            </a:extLst>
          </p:cNvPr>
          <p:cNvSpPr txBox="1">
            <a:spLocks/>
          </p:cNvSpPr>
          <p:nvPr/>
        </p:nvSpPr>
        <p:spPr>
          <a:xfrm>
            <a:off x="10154653" y="3461605"/>
            <a:ext cx="1937426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Adaptive vs. Innate</a:t>
            </a:r>
          </a:p>
          <a:p>
            <a:endParaRPr lang="en-US" dirty="0"/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610FB192-7FB1-AF12-D75A-A43A2D391ABE}"/>
              </a:ext>
            </a:extLst>
          </p:cNvPr>
          <p:cNvSpPr txBox="1">
            <a:spLocks/>
          </p:cNvSpPr>
          <p:nvPr/>
        </p:nvSpPr>
        <p:spPr>
          <a:xfrm>
            <a:off x="1348239" y="2851720"/>
            <a:ext cx="2243062" cy="473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  <a:p>
            <a:pPr algn="ctr"/>
            <a:r>
              <a:rPr lang="en-US" sz="2000" b="1" dirty="0" err="1"/>
              <a:t>Immunosenescence</a:t>
            </a:r>
            <a:endParaRPr lang="en-US" sz="2000" b="1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7AE18DF-F03A-138F-54F8-3A939B38EB51}"/>
              </a:ext>
            </a:extLst>
          </p:cNvPr>
          <p:cNvSpPr txBox="1">
            <a:spLocks/>
          </p:cNvSpPr>
          <p:nvPr/>
        </p:nvSpPr>
        <p:spPr>
          <a:xfrm>
            <a:off x="3637630" y="2851719"/>
            <a:ext cx="1819183" cy="473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  <a:p>
            <a:pPr algn="ctr"/>
            <a:r>
              <a:rPr lang="en-US" sz="2000" b="1" dirty="0"/>
              <a:t>Deterioration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E3308CA9-01C1-66AE-EC00-7C42482373D4}"/>
              </a:ext>
            </a:extLst>
          </p:cNvPr>
          <p:cNvSpPr txBox="1">
            <a:spLocks/>
          </p:cNvSpPr>
          <p:nvPr/>
        </p:nvSpPr>
        <p:spPr>
          <a:xfrm>
            <a:off x="7835601" y="2851720"/>
            <a:ext cx="1574845" cy="473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  <a:p>
            <a:pPr algn="ctr"/>
            <a:r>
              <a:rPr lang="en-US" sz="2000" b="1" dirty="0"/>
              <a:t>Social Changes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923EC0E-D778-4A54-F074-469C3366846D}"/>
              </a:ext>
            </a:extLst>
          </p:cNvPr>
          <p:cNvSpPr txBox="1">
            <a:spLocks/>
          </p:cNvSpPr>
          <p:nvPr/>
        </p:nvSpPr>
        <p:spPr>
          <a:xfrm>
            <a:off x="10317900" y="2851718"/>
            <a:ext cx="1574845" cy="4735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5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  <a:p>
            <a:pPr algn="ctr"/>
            <a:r>
              <a:rPr lang="en-US" sz="2000" b="1" dirty="0"/>
              <a:t>Immune System</a:t>
            </a:r>
          </a:p>
        </p:txBody>
      </p:sp>
      <p:pic>
        <p:nvPicPr>
          <p:cNvPr id="5122" name="Picture 2" descr="Study Links Loneliness with Cognitive Decline in Older Adults">
            <a:extLst>
              <a:ext uri="{FF2B5EF4-FFF2-40B4-BE49-F238E27FC236}">
                <a16:creationId xmlns:a16="http://schemas.microsoft.com/office/drawing/2014/main" id="{BA3C1A29-3A59-B208-D976-AE4D61E1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23" y="2864750"/>
            <a:ext cx="1299416" cy="1143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FEA1AD73-C88F-3C35-4409-20915665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" y="6104136"/>
            <a:ext cx="484163" cy="65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1B74F5-58C1-A126-048F-11906E71D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43627" y="4986695"/>
            <a:ext cx="3449118" cy="16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5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 descr="White DNA structure">
            <a:extLst>
              <a:ext uri="{FF2B5EF4-FFF2-40B4-BE49-F238E27FC236}">
                <a16:creationId xmlns:a16="http://schemas.microsoft.com/office/drawing/2014/main" id="{F90B3248-E185-8C9D-93CE-A79DE50A6F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17F23FC-AC97-DC78-C63F-66C5BF23A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0552" y="12357"/>
            <a:ext cx="10071448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315A2-4CED-23BB-CA3C-C8962E24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447" y="609600"/>
            <a:ext cx="9276787" cy="530352"/>
          </a:xfrm>
        </p:spPr>
        <p:txBody>
          <a:bodyPr/>
          <a:lstStyle/>
          <a:p>
            <a:r>
              <a:rPr lang="en-US" dirty="0"/>
              <a:t>Biochemical Factors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05EC8C-AC41-F14C-3C63-5BF0F54D1D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489FD-4F12-40A7-1EA9-79A941933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SGDG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DA136-13F8-70CB-CDA2-02260A2D2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9928" y="3087757"/>
            <a:ext cx="3804760" cy="33660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22222"/>
                </a:solidFill>
              </a:rPr>
              <a:t>A 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</a:rPr>
              <a:t>class of lipids called SGDGs (3-sulfogalactosyl diacylglycerols) that decline in the brain with age and may have anti-inflammatory effects (</a:t>
            </a:r>
            <a:r>
              <a:rPr lang="en-US" sz="2400" b="0" i="1" u="none" strike="noStrike" dirty="0">
                <a:solidFill>
                  <a:srgbClr val="222222"/>
                </a:solidFill>
                <a:effectLst/>
              </a:rPr>
              <a:t>Nature Chemical Biology, October 22, 2022</a:t>
            </a:r>
            <a:r>
              <a:rPr lang="en-US" sz="2400" b="0" i="0" u="none" strike="noStrike" dirty="0">
                <a:solidFill>
                  <a:srgbClr val="222222"/>
                </a:solidFill>
                <a:effectLst/>
              </a:rPr>
              <a:t>)</a:t>
            </a:r>
          </a:p>
          <a:p>
            <a:endParaRPr lang="en-US" dirty="0">
              <a:solidFill>
                <a:srgbClr val="222222"/>
              </a:solidFill>
              <a:latin typeface="Lato" panose="020F050202020403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43F76-FD81-DAAA-A5BA-6E77D3B83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55F573-DF2A-FE60-2B86-5E1314636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04383" y="2971800"/>
            <a:ext cx="3992189" cy="28194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</a:rPr>
              <a:t>Lipids vital for integrity of neural tissue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22222"/>
                </a:solidFill>
              </a:rPr>
              <a:t>Decline in lipids may be a pathway leading to cognitive degeneration </a:t>
            </a:r>
            <a:endParaRPr lang="en-US" sz="2400" dirty="0"/>
          </a:p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534A3-16E3-79AB-9E75-F40D0FDB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3A46D66C-CBBF-8DC0-F51B-9A5DFCD4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" y="6104136"/>
            <a:ext cx="484163" cy="658711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9995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 descr="White DNA structure">
            <a:extLst>
              <a:ext uri="{FF2B5EF4-FFF2-40B4-BE49-F238E27FC236}">
                <a16:creationId xmlns:a16="http://schemas.microsoft.com/office/drawing/2014/main" id="{F90B3248-E185-8C9D-93CE-A79DE50A6F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17F23FC-AC97-DC78-C63F-66C5BF23A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0552" y="12357"/>
            <a:ext cx="10071448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315A2-4CED-23BB-CA3C-C8962E24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429" y="309372"/>
            <a:ext cx="8257141" cy="530352"/>
          </a:xfrm>
        </p:spPr>
        <p:txBody>
          <a:bodyPr/>
          <a:lstStyle/>
          <a:p>
            <a:r>
              <a:rPr lang="en-US" dirty="0"/>
              <a:t>	Physical factors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05EC8C-AC41-F14C-3C63-5BF0F54D1D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489FD-4F12-40A7-1EA9-79A941933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DA136-13F8-70CB-CDA2-02260A2D2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3940" y="3157596"/>
            <a:ext cx="3804760" cy="33660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Mobility important factor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Quantity vs Quality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Amount vs Intensity</a:t>
            </a:r>
          </a:p>
          <a:p>
            <a:endParaRPr lang="en-US" sz="2400" dirty="0">
              <a:solidFill>
                <a:srgbClr val="222222"/>
              </a:solidFill>
              <a:latin typeface="Lato" panose="020F050202020403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43F76-FD81-DAAA-A5BA-6E77D3B83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534A3-16E3-79AB-9E75-F40D0FDB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3A46D66C-CBBF-8DC0-F51B-9A5DFCD4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" y="6104136"/>
            <a:ext cx="484163" cy="65871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Content Placeholder 13" descr="Woman practicing yoga">
            <a:extLst>
              <a:ext uri="{FF2B5EF4-FFF2-40B4-BE49-F238E27FC236}">
                <a16:creationId xmlns:a16="http://schemas.microsoft.com/office/drawing/2014/main" id="{9973210D-C7E1-CD82-31C1-D9D8E649E7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8514001" y="4612226"/>
            <a:ext cx="1541581" cy="1027721"/>
          </a:xfrm>
        </p:spPr>
      </p:pic>
      <p:pic>
        <p:nvPicPr>
          <p:cNvPr id="16" name="Picture 15" descr="People doing outdoor yoga">
            <a:extLst>
              <a:ext uri="{FF2B5EF4-FFF2-40B4-BE49-F238E27FC236}">
                <a16:creationId xmlns:a16="http://schemas.microsoft.com/office/drawing/2014/main" id="{584B29F6-573A-22FF-3540-B9DAE7EF4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398" y="3344755"/>
            <a:ext cx="4203529" cy="280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0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 descr="White DNA structure">
            <a:extLst>
              <a:ext uri="{FF2B5EF4-FFF2-40B4-BE49-F238E27FC236}">
                <a16:creationId xmlns:a16="http://schemas.microsoft.com/office/drawing/2014/main" id="{F90B3248-E185-8C9D-93CE-A79DE50A6F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217F23FC-AC97-DC78-C63F-66C5BF23A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0552" y="12357"/>
            <a:ext cx="10071448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315A2-4CED-23BB-CA3C-C8962E24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19" y="334352"/>
            <a:ext cx="6421197" cy="530352"/>
          </a:xfrm>
        </p:spPr>
        <p:txBody>
          <a:bodyPr/>
          <a:lstStyle/>
          <a:p>
            <a:r>
              <a:rPr lang="en-US" dirty="0"/>
              <a:t>Type of Exercise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05EC8C-AC41-F14C-3C63-5BF0F54D1D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DF2D63-3FF5-D547-96B9-BE9CCD1ABA5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489FD-4F12-40A7-1EA9-79A941933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CDA136-13F8-70CB-CDA2-02260A2D2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1337" y="2945561"/>
            <a:ext cx="3034077" cy="33660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150 minutes moderate exercise---long-held gold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Accumulating 2 minutes of vigorous exercise, four times a day---27% lower risk of death</a:t>
            </a:r>
          </a:p>
          <a:p>
            <a:endParaRPr lang="en-US" sz="2400" dirty="0">
              <a:solidFill>
                <a:srgbClr val="222222"/>
              </a:solidFill>
              <a:latin typeface="Lato" panose="020F0502020204030203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743F76-FD81-DAAA-A5BA-6E77D3B83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534A3-16E3-79AB-9E75-F40D0FDB4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9224" y="266700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3A46D66C-CBBF-8DC0-F51B-9A5DFCD4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5" y="6104136"/>
            <a:ext cx="484163" cy="65871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0608D-E093-5DC3-FE94-481A0AA40138}"/>
              </a:ext>
            </a:extLst>
          </p:cNvPr>
          <p:cNvSpPr txBox="1"/>
          <p:nvPr/>
        </p:nvSpPr>
        <p:spPr>
          <a:xfrm>
            <a:off x="6953484" y="2557431"/>
            <a:ext cx="39400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D5D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10 short bouts a week was associated with 16% (cardiovascular disease) and 17% lower risks of cancer</a:t>
            </a:r>
          </a:p>
        </p:txBody>
      </p:sp>
      <p:pic>
        <p:nvPicPr>
          <p:cNvPr id="6146" name="Picture 2" descr="What is the Gold Standard? | Its History &amp; Economic Impact | Nationwide  Coin &amp; Bullion Reserve">
            <a:extLst>
              <a:ext uri="{FF2B5EF4-FFF2-40B4-BE49-F238E27FC236}">
                <a16:creationId xmlns:a16="http://schemas.microsoft.com/office/drawing/2014/main" id="{03BE05A1-586D-4BA5-EE2E-0E54BA1E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072">
            <a:off x="4564182" y="3104587"/>
            <a:ext cx="1143598" cy="104627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ecrease icon or logo isolated sign symbol Vector Image">
            <a:extLst>
              <a:ext uri="{FF2B5EF4-FFF2-40B4-BE49-F238E27FC236}">
                <a16:creationId xmlns:a16="http://schemas.microsoft.com/office/drawing/2014/main" id="{ABF5AFC8-7C27-1CB4-28FE-CA3AA355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82" y="5325947"/>
            <a:ext cx="1086767" cy="117230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rim and Fit? You May Still Have Heart Disease - The New York Times">
            <a:extLst>
              <a:ext uri="{FF2B5EF4-FFF2-40B4-BE49-F238E27FC236}">
                <a16:creationId xmlns:a16="http://schemas.microsoft.com/office/drawing/2014/main" id="{6294D40A-D505-DE64-936E-14806D07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93" y="4950791"/>
            <a:ext cx="2628900" cy="1743075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1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ientific Discover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6D3ED"/>
      </a:accent1>
      <a:accent2>
        <a:srgbClr val="C7DBE1"/>
      </a:accent2>
      <a:accent3>
        <a:srgbClr val="688EBD"/>
      </a:accent3>
      <a:accent4>
        <a:srgbClr val="BCE5DD"/>
      </a:accent4>
      <a:accent5>
        <a:srgbClr val="66DDCC"/>
      </a:accent5>
      <a:accent6>
        <a:srgbClr val="E0CE61"/>
      </a:accent6>
      <a:hlink>
        <a:srgbClr val="0563C1"/>
      </a:hlink>
      <a:folHlink>
        <a:srgbClr val="954F72"/>
      </a:folHlink>
    </a:clrScheme>
    <a:fontScheme name="Custom 36">
      <a:majorFont>
        <a:latin typeface="Posterama"/>
        <a:ea typeface=""/>
        <a:cs typeface=""/>
      </a:majorFont>
      <a:minorFont>
        <a:latin typeface="Daytona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entific-Discovery_Win32_EF_v4" id="{D94798B6-E450-4518-8015-6EE17CD1412B}" vid="{16A04E6B-C80A-471C-86D6-D49E9EAD76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B2FABB-45EC-440E-B647-8CA57BA45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8B3377-22F1-4153-96F0-CC2E4BE41C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746342-5E84-430E-9251-61001F208E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{BE7BA928-39BE-46E9-8C18-B6F46A422963}tf67061901_win32</Template>
  <TotalTime>324</TotalTime>
  <Words>856</Words>
  <Application>Microsoft Macintosh PowerPoint</Application>
  <PresentationFormat>Widescreen</PresentationFormat>
  <Paragraphs>164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Daytona Condensed Light</vt:lpstr>
      <vt:lpstr>Lato</vt:lpstr>
      <vt:lpstr>Posterama</vt:lpstr>
      <vt:lpstr>Times New Roman</vt:lpstr>
      <vt:lpstr>Office Theme</vt:lpstr>
      <vt:lpstr>PowerPoint Presentation</vt:lpstr>
      <vt:lpstr>The aging process</vt:lpstr>
      <vt:lpstr>PowerPoint Presentation</vt:lpstr>
      <vt:lpstr> Neurological Illness Patterns: Aging </vt:lpstr>
      <vt:lpstr>PowerPoint Presentation</vt:lpstr>
      <vt:lpstr>MITIGATING AGAINST COGNITIVE DECLINE IN THE ELDERLY</vt:lpstr>
      <vt:lpstr>Biochemical Factors</vt:lpstr>
      <vt:lpstr> Physical factors</vt:lpstr>
      <vt:lpstr>Type of Exercise</vt:lpstr>
      <vt:lpstr>Personality and Use of Healthcare Services </vt:lpstr>
      <vt:lpstr>Implications for Personality “Difficulties” </vt:lpstr>
      <vt:lpstr>Building Resiliency in the Aging Process</vt:lpstr>
      <vt:lpstr>What About Personality</vt:lpstr>
      <vt:lpstr>Psycho-spiritual Functioning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 Pereira-Freitas</dc:creator>
  <cp:lastModifiedBy>Theophilus Lazarus</cp:lastModifiedBy>
  <cp:revision>25</cp:revision>
  <dcterms:created xsi:type="dcterms:W3CDTF">2022-12-01T18:36:54Z</dcterms:created>
  <dcterms:modified xsi:type="dcterms:W3CDTF">2022-12-04T05:51:36Z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