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</p:sldMasterIdLst>
  <p:notesMasterIdLst>
    <p:notesMasterId r:id="rId13"/>
  </p:notesMasterIdLst>
  <p:sldIdLst>
    <p:sldId id="256" r:id="rId3"/>
    <p:sldId id="257" r:id="rId4"/>
    <p:sldId id="259" r:id="rId5"/>
    <p:sldId id="260" r:id="rId6"/>
    <p:sldId id="730" r:id="rId7"/>
    <p:sldId id="735" r:id="rId8"/>
    <p:sldId id="284" r:id="rId9"/>
    <p:sldId id="286" r:id="rId10"/>
    <p:sldId id="285" r:id="rId11"/>
    <p:sldId id="283" r:id="rId12"/>
  </p:sldIdLst>
  <p:sldSz cx="12166600" cy="6845300"/>
  <p:notesSz cx="12166600" cy="68453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usine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iaPwJp+dR5PlzVe6V/3ah5ovPS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B8D45-7180-4DE9-8AAE-452DB429182A}">
  <a:tblStyle styleId="{24FB8D45-7180-4DE9-8AAE-452DB42918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03110CF-4929-4219-BE9A-7EBF3333000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9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60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72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891338" y="0"/>
            <a:ext cx="5272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5272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891338" y="6502400"/>
            <a:ext cx="5272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340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834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37" name="Google Shape;8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31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609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084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893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32DEA-3221-4F87-8F43-9BA4AB1470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5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32DEA-3221-4F87-8F43-9BA4AB1470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1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384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1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59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1:notes"/>
          <p:cNvSpPr txBox="1">
            <a:spLocks noGrp="1"/>
          </p:cNvSpPr>
          <p:nvPr>
            <p:ph type="body" idx="1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91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0825" y="1120284"/>
            <a:ext cx="9124950" cy="238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0825" y="3595368"/>
            <a:ext cx="9124950" cy="165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6454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0186" y="6344580"/>
            <a:ext cx="4106228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>
            <a:spLocks noGrp="1"/>
          </p:cNvSpPr>
          <p:nvPr>
            <p:ph type="body" idx="1"/>
          </p:nvPr>
        </p:nvSpPr>
        <p:spPr>
          <a:xfrm>
            <a:off x="322857" y="338882"/>
            <a:ext cx="11549086" cy="72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5388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4" name="Google Shape;64;p48"/>
          <p:cNvCxnSpPr/>
          <p:nvPr/>
        </p:nvCxnSpPr>
        <p:spPr>
          <a:xfrm>
            <a:off x="0" y="6419053"/>
            <a:ext cx="12166600" cy="0"/>
          </a:xfrm>
          <a:prstGeom prst="straightConnector1">
            <a:avLst/>
          </a:prstGeom>
          <a:noFill/>
          <a:ln w="25400" cap="flat" cmpd="sng">
            <a:solidFill>
              <a:srgbClr val="425B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48"/>
          <p:cNvSpPr/>
          <p:nvPr/>
        </p:nvSpPr>
        <p:spPr>
          <a:xfrm>
            <a:off x="0" y="6473012"/>
            <a:ext cx="12166600" cy="372288"/>
          </a:xfrm>
          <a:prstGeom prst="rect">
            <a:avLst/>
          </a:prstGeom>
          <a:solidFill>
            <a:srgbClr val="425B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Font typeface="Arial"/>
              <a:buNone/>
            </a:pPr>
            <a:endParaRPr sz="17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61AB-E8A2-4A30-9502-3B52E007F8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209" y="188621"/>
            <a:ext cx="7615904" cy="604902"/>
          </a:xfrm>
        </p:spPr>
        <p:txBody>
          <a:bodyPr anchor="ctr">
            <a:noAutofit/>
          </a:bodyPr>
          <a:lstStyle>
            <a:lvl1pPr algn="l">
              <a:defRPr sz="1452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386AB4-7BDB-4812-8AB5-B0770A43F99F}"/>
              </a:ext>
            </a:extLst>
          </p:cNvPr>
          <p:cNvSpPr/>
          <p:nvPr userDrawn="1"/>
        </p:nvSpPr>
        <p:spPr>
          <a:xfrm>
            <a:off x="383514" y="228166"/>
            <a:ext cx="79348" cy="525811"/>
          </a:xfrm>
          <a:prstGeom prst="rect">
            <a:avLst/>
          </a:prstGeom>
          <a:solidFill>
            <a:srgbClr val="208E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03C97-CAC5-A545-A8D6-9C38C6C8EC6F}"/>
              </a:ext>
            </a:extLst>
          </p:cNvPr>
          <p:cNvSpPr txBox="1"/>
          <p:nvPr userDrawn="1"/>
        </p:nvSpPr>
        <p:spPr>
          <a:xfrm>
            <a:off x="316438" y="6398441"/>
            <a:ext cx="7640448" cy="35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94" dirty="0"/>
              <a:t>www.neurotrend.ru</a:t>
            </a:r>
            <a:r>
              <a:rPr lang="ru-RU" sz="1694" dirty="0"/>
              <a:t> </a:t>
            </a:r>
            <a:r>
              <a:rPr lang="en-US" sz="1694" dirty="0"/>
              <a:t>|  </a:t>
            </a:r>
            <a:r>
              <a:rPr lang="ru-RU" sz="1694" dirty="0"/>
              <a:t>2022</a:t>
            </a:r>
            <a:r>
              <a:rPr lang="en-US" sz="1694" dirty="0"/>
              <a:t> </a:t>
            </a:r>
            <a:endParaRPr kumimoji="0" lang="en-US" sz="1452" b="0" i="0" u="none" strike="noStrike" kern="1200" cap="none" spc="0" normalizeH="0" baseline="0" noProof="0" dirty="0">
              <a:ln>
                <a:noFill/>
              </a:ln>
              <a:solidFill>
                <a:srgbClr val="2C918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341C-D0F2-46E2-B8BF-1296C233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524" y="6291065"/>
            <a:ext cx="533648" cy="511573"/>
          </a:xfrm>
        </p:spPr>
        <p:txBody>
          <a:bodyPr/>
          <a:lstStyle>
            <a:lvl1pPr>
              <a:defRPr sz="1936" b="0" i="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0980EE-987B-9242-BB8D-4A7293D291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2438">
              <a:defRPr/>
            </a:pPr>
            <a:fld id="{934E9741-6EAE-4113-9FFB-016508AC2A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912438">
                <a:defRPr/>
              </a:pPr>
              <a:t>09.12.2022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AF7EFE-3DFD-4B29-BF25-E1AB0526E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36" y="6051630"/>
            <a:ext cx="926990" cy="6936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278A27-1FF0-4CB8-A114-7BA73F340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803"/>
          <a:stretch/>
        </p:blipFill>
        <p:spPr>
          <a:xfrm>
            <a:off x="9925644" y="281231"/>
            <a:ext cx="2004781" cy="3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5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>
            <a:spLocks noGrp="1"/>
          </p:cNvSpPr>
          <p:nvPr>
            <p:ph type="ctrTitle"/>
          </p:nvPr>
        </p:nvSpPr>
        <p:spPr>
          <a:xfrm>
            <a:off x="1520825" y="1120284"/>
            <a:ext cx="9124950" cy="238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sp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9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subTitle" idx="1"/>
          </p:nvPr>
        </p:nvSpPr>
        <p:spPr>
          <a:xfrm>
            <a:off x="1520825" y="3595368"/>
            <a:ext cx="9124950" cy="165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>
            <a:lvl1pPr marR="0" lvl="0" algn="ctr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dt" idx="10"/>
          </p:nvPr>
        </p:nvSpPr>
        <p:spPr>
          <a:xfrm>
            <a:off x="836454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ftr" idx="11"/>
          </p:nvPr>
        </p:nvSpPr>
        <p:spPr>
          <a:xfrm>
            <a:off x="4030186" y="6344580"/>
            <a:ext cx="4106228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obj">
  <p:cSld name="OBJE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ctrTitle"/>
          </p:nvPr>
        </p:nvSpPr>
        <p:spPr>
          <a:xfrm>
            <a:off x="912971" y="2122043"/>
            <a:ext cx="10347007" cy="143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ubTitle" idx="1"/>
          </p:nvPr>
        </p:nvSpPr>
        <p:spPr>
          <a:xfrm>
            <a:off x="1825942" y="3833368"/>
            <a:ext cx="8521064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2127051" y="446502"/>
            <a:ext cx="7918846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168B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3491199" y="2669303"/>
            <a:ext cx="5190550" cy="177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2127051" y="446502"/>
            <a:ext cx="7918846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168B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08647" y="1574419"/>
            <a:ext cx="5295233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2"/>
          </p:nvPr>
        </p:nvSpPr>
        <p:spPr>
          <a:xfrm>
            <a:off x="6269069" y="1574419"/>
            <a:ext cx="5295233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>
            <a:spLocks noGrp="1"/>
          </p:cNvSpPr>
          <p:nvPr>
            <p:ph type="title"/>
          </p:nvPr>
        </p:nvSpPr>
        <p:spPr>
          <a:xfrm>
            <a:off x="2127051" y="446502"/>
            <a:ext cx="7918846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168B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/>
          <p:nvPr/>
        </p:nvSpPr>
        <p:spPr>
          <a:xfrm>
            <a:off x="0" y="12"/>
            <a:ext cx="12167996" cy="683999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0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838039" y="456353"/>
            <a:ext cx="3924045" cy="159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1"/>
          </p:nvPr>
        </p:nvSpPr>
        <p:spPr>
          <a:xfrm>
            <a:off x="5172390" y="985597"/>
            <a:ext cx="6159341" cy="4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2"/>
          </p:nvPr>
        </p:nvSpPr>
        <p:spPr>
          <a:xfrm>
            <a:off x="838039" y="2053590"/>
            <a:ext cx="3924045" cy="380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1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dt" idx="10"/>
          </p:nvPr>
        </p:nvSpPr>
        <p:spPr>
          <a:xfrm>
            <a:off x="836454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ftr" idx="11"/>
          </p:nvPr>
        </p:nvSpPr>
        <p:spPr>
          <a:xfrm>
            <a:off x="4030186" y="6344580"/>
            <a:ext cx="4106228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Основной шаблон">
  <p:cSld name="3_Основной шабло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sldNum" idx="12"/>
          </p:nvPr>
        </p:nvSpPr>
        <p:spPr>
          <a:xfrm>
            <a:off x="8871997" y="6033574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322856" y="338881"/>
            <a:ext cx="11549086" cy="72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5389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31"/>
          <p:cNvCxnSpPr/>
          <p:nvPr/>
        </p:nvCxnSpPr>
        <p:spPr>
          <a:xfrm>
            <a:off x="0" y="6419053"/>
            <a:ext cx="12166600" cy="0"/>
          </a:xfrm>
          <a:prstGeom prst="straightConnector1">
            <a:avLst/>
          </a:prstGeom>
          <a:noFill/>
          <a:ln w="25400" cap="flat" cmpd="sng">
            <a:solidFill>
              <a:srgbClr val="425B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1"/>
          <p:cNvSpPr/>
          <p:nvPr/>
        </p:nvSpPr>
        <p:spPr>
          <a:xfrm>
            <a:off x="0" y="6473012"/>
            <a:ext cx="12166600" cy="372288"/>
          </a:xfrm>
          <a:prstGeom prst="rect">
            <a:avLst/>
          </a:prstGeom>
          <a:solidFill>
            <a:srgbClr val="425B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Font typeface="Arial"/>
              <a:buNone/>
            </a:pPr>
            <a:endParaRPr sz="17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1139035" y="617372"/>
            <a:ext cx="9885363" cy="147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1139034" y="2245321"/>
            <a:ext cx="9885363" cy="3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1pPr>
            <a:lvl2pPr marL="914400" lvl="1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2pPr>
            <a:lvl3pPr marL="1371600" lvl="2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■"/>
              <a:defRPr/>
            </a:lvl3pPr>
            <a:lvl4pPr marL="1828800" lvl="3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4pPr>
            <a:lvl5pPr marL="2286000" lvl="4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5pPr>
            <a:lvl6pPr marL="2743200" lvl="5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■"/>
              <a:defRPr/>
            </a:lvl6pPr>
            <a:lvl7pPr marL="3200400" lvl="6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7pPr>
            <a:lvl8pPr marL="3657600" lvl="7" indent="-371475" algn="l">
              <a:lnSpc>
                <a:spcPct val="120000"/>
              </a:lnSpc>
              <a:spcBef>
                <a:spcPts val="2096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8pPr>
            <a:lvl9pPr marL="4114800" lvl="8" indent="-371475" algn="l">
              <a:lnSpc>
                <a:spcPct val="120000"/>
              </a:lnSpc>
              <a:spcBef>
                <a:spcPts val="2096"/>
              </a:spcBef>
              <a:spcAft>
                <a:spcPts val="2096"/>
              </a:spcAft>
              <a:buClr>
                <a:schemeClr val="lt1"/>
              </a:buClr>
              <a:buSzPts val="225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7441386" y="5872381"/>
            <a:ext cx="2737485" cy="36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1139033" y="5872380"/>
            <a:ext cx="6226401" cy="36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10254912" y="5872379"/>
            <a:ext cx="769394" cy="36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 rot="5400000">
            <a:off x="7117897" y="1953276"/>
            <a:ext cx="5801076" cy="262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3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2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 rot="5400000">
            <a:off x="1795010" y="-594106"/>
            <a:ext cx="5801076" cy="77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36454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4030186" y="6344580"/>
            <a:ext cx="4106228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Основной шаблон">
  <p:cSld name="2_Основной шаблон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871997" y="6033574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2"/>
          <p:cNvSpPr txBox="1">
            <a:spLocks noGrp="1"/>
          </p:cNvSpPr>
          <p:nvPr>
            <p:ph type="body" idx="1"/>
          </p:nvPr>
        </p:nvSpPr>
        <p:spPr>
          <a:xfrm>
            <a:off x="322857" y="338882"/>
            <a:ext cx="11549086" cy="72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5388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102"/>
          <p:cNvCxnSpPr/>
          <p:nvPr/>
        </p:nvCxnSpPr>
        <p:spPr>
          <a:xfrm>
            <a:off x="0" y="6419053"/>
            <a:ext cx="12166600" cy="0"/>
          </a:xfrm>
          <a:prstGeom prst="straightConnector1">
            <a:avLst/>
          </a:prstGeom>
          <a:noFill/>
          <a:ln w="25400" cap="flat" cmpd="sng">
            <a:solidFill>
              <a:srgbClr val="425B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02"/>
          <p:cNvSpPr/>
          <p:nvPr/>
        </p:nvSpPr>
        <p:spPr>
          <a:xfrm>
            <a:off x="0" y="6473012"/>
            <a:ext cx="12166600" cy="372288"/>
          </a:xfrm>
          <a:prstGeom prst="rect">
            <a:avLst/>
          </a:prstGeom>
          <a:solidFill>
            <a:srgbClr val="425B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Font typeface="Arial"/>
              <a:buNone/>
            </a:pPr>
            <a:endParaRPr sz="17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body" idx="1"/>
          </p:nvPr>
        </p:nvSpPr>
        <p:spPr>
          <a:xfrm>
            <a:off x="322857" y="338882"/>
            <a:ext cx="11549086" cy="72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5388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47"/>
          <p:cNvCxnSpPr/>
          <p:nvPr/>
        </p:nvCxnSpPr>
        <p:spPr>
          <a:xfrm>
            <a:off x="0" y="6419053"/>
            <a:ext cx="12166600" cy="0"/>
          </a:xfrm>
          <a:prstGeom prst="straightConnector1">
            <a:avLst/>
          </a:prstGeom>
          <a:noFill/>
          <a:ln w="25400" cap="flat" cmpd="sng">
            <a:solidFill>
              <a:srgbClr val="425B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47"/>
          <p:cNvSpPr/>
          <p:nvPr/>
        </p:nvSpPr>
        <p:spPr>
          <a:xfrm>
            <a:off x="0" y="6473012"/>
            <a:ext cx="12166600" cy="372288"/>
          </a:xfrm>
          <a:prstGeom prst="rect">
            <a:avLst/>
          </a:prstGeom>
          <a:solidFill>
            <a:srgbClr val="425B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Font typeface="Arial"/>
              <a:buNone/>
            </a:pPr>
            <a:endParaRPr sz="17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6454" y="364449"/>
            <a:ext cx="10493693" cy="13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6454" y="1822244"/>
            <a:ext cx="10493693" cy="43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6454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0186" y="6344580"/>
            <a:ext cx="4106228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592661" y="6344580"/>
            <a:ext cx="2737485" cy="3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98"/>
              <a:buFont typeface="Calibri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2127051" y="446502"/>
            <a:ext cx="7918846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168B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3491199" y="2669303"/>
            <a:ext cx="5190550" cy="177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ftr" idx="11"/>
          </p:nvPr>
        </p:nvSpPr>
        <p:spPr>
          <a:xfrm>
            <a:off x="4138803" y="6366129"/>
            <a:ext cx="3895343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dt" idx="10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sldNum" idx="12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5" Type="http://schemas.openxmlformats.org/officeDocument/2006/relationships/image" Target="../media/image27.png"/><Relationship Id="rId33" Type="http://schemas.openxmlformats.org/officeDocument/2006/relationships/image" Target="../media/image35.jp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24" Type="http://schemas.openxmlformats.org/officeDocument/2006/relationships/image" Target="../media/image26.png"/><Relationship Id="rId32" Type="http://schemas.openxmlformats.org/officeDocument/2006/relationships/image" Target="../media/image34.jp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36" Type="http://schemas.openxmlformats.org/officeDocument/2006/relationships/image" Target="../media/image38.pn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31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jp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"/>
          <p:cNvSpPr/>
          <p:nvPr/>
        </p:nvSpPr>
        <p:spPr>
          <a:xfrm>
            <a:off x="0" y="-49095"/>
            <a:ext cx="12192446" cy="5250849"/>
          </a:xfrm>
          <a:custGeom>
            <a:avLst/>
            <a:gdLst/>
            <a:ahLst/>
            <a:cxnLst/>
            <a:rect l="l" t="t" r="r" b="b"/>
            <a:pathLst>
              <a:path w="13004800" h="7467600" extrusionOk="0">
                <a:moveTo>
                  <a:pt x="0" y="7467600"/>
                </a:moveTo>
                <a:lnTo>
                  <a:pt x="13004800" y="7467600"/>
                </a:lnTo>
                <a:lnTo>
                  <a:pt x="13004800" y="0"/>
                </a:lnTo>
                <a:lnTo>
                  <a:pt x="0" y="0"/>
                </a:lnTo>
                <a:lnTo>
                  <a:pt x="0" y="7467600"/>
                </a:lnTo>
                <a:close/>
              </a:path>
            </a:pathLst>
          </a:custGeom>
          <a:gradFill>
            <a:gsLst>
              <a:gs pos="0">
                <a:srgbClr val="004274"/>
              </a:gs>
              <a:gs pos="50000">
                <a:srgbClr val="0061A8"/>
              </a:gs>
              <a:gs pos="100000">
                <a:srgbClr val="0075CA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368300" y="1358452"/>
            <a:ext cx="8138509" cy="211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899" marR="6759">
              <a:lnSpc>
                <a:spcPct val="70000"/>
              </a:lnSpc>
              <a:buClr>
                <a:schemeClr val="dk1"/>
              </a:buClr>
              <a:buSzPts val="4500"/>
            </a:pPr>
            <a:r>
              <a:rPr lang="ru-RU" sz="3600" b="1" dirty="0">
                <a:solidFill>
                  <a:schemeClr val="bg1"/>
                </a:solidFill>
              </a:rPr>
              <a:t>Принятие решений в социальных дилеммах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сопровождается определенными паттернами движения глаз</a:t>
            </a:r>
            <a:endParaRPr lang="ru-RU"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3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8064500" y="5411359"/>
            <a:ext cx="4005712" cy="6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4C86"/>
                </a:solidFill>
                <a:latin typeface="Calibri"/>
                <a:ea typeface="Calibri"/>
                <a:cs typeface="Calibri"/>
                <a:sym typeface="Calibri"/>
              </a:rPr>
              <a:t>#Мы открываем мир данных</a:t>
            </a:r>
            <a:endParaRPr sz="2400" b="0" i="0" u="none" strike="noStrike" cap="none">
              <a:solidFill>
                <a:srgbClr val="004C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4C86"/>
                </a:solidFill>
                <a:latin typeface="Calibri"/>
                <a:ea typeface="Calibri"/>
                <a:cs typeface="Calibri"/>
                <a:sym typeface="Calibri"/>
              </a:rPr>
              <a:t>opendata.university</a:t>
            </a:r>
            <a:endParaRPr sz="2400" b="0" i="0" u="none" strike="noStrike" cap="none">
              <a:solidFill>
                <a:srgbClr val="004C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" y="5411359"/>
            <a:ext cx="1735868" cy="8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8"/>
          <p:cNvSpPr/>
          <p:nvPr/>
        </p:nvSpPr>
        <p:spPr>
          <a:xfrm>
            <a:off x="0" y="-25400"/>
            <a:ext cx="12192446" cy="5250849"/>
          </a:xfrm>
          <a:custGeom>
            <a:avLst/>
            <a:gdLst/>
            <a:ahLst/>
            <a:cxnLst/>
            <a:rect l="l" t="t" r="r" b="b"/>
            <a:pathLst>
              <a:path w="13004800" h="7467600" extrusionOk="0">
                <a:moveTo>
                  <a:pt x="0" y="7467600"/>
                </a:moveTo>
                <a:lnTo>
                  <a:pt x="13004800" y="7467600"/>
                </a:lnTo>
                <a:lnTo>
                  <a:pt x="13004800" y="0"/>
                </a:lnTo>
                <a:lnTo>
                  <a:pt x="0" y="0"/>
                </a:lnTo>
                <a:lnTo>
                  <a:pt x="0" y="7467600"/>
                </a:lnTo>
                <a:close/>
              </a:path>
            </a:pathLst>
          </a:custGeom>
          <a:gradFill>
            <a:gsLst>
              <a:gs pos="0">
                <a:srgbClr val="004274"/>
              </a:gs>
              <a:gs pos="50000">
                <a:srgbClr val="0061A8"/>
              </a:gs>
              <a:gs pos="100000">
                <a:srgbClr val="0075CA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9"/>
              <a:buFont typeface="Arial"/>
              <a:buNone/>
            </a:pPr>
            <a:endParaRPr sz="13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0" name="Google Shape;840;p28"/>
          <p:cNvCxnSpPr/>
          <p:nvPr/>
        </p:nvCxnSpPr>
        <p:spPr>
          <a:xfrm>
            <a:off x="2431954" y="2593674"/>
            <a:ext cx="66421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1" name="Google Shape;841;p28"/>
          <p:cNvSpPr/>
          <p:nvPr/>
        </p:nvSpPr>
        <p:spPr>
          <a:xfrm>
            <a:off x="8978900" y="5472729"/>
            <a:ext cx="3059364" cy="49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899" marR="6759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#Мы открываем мир данных</a:t>
            </a:r>
            <a:endParaRPr sz="18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899" marR="6759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opendata.university</a:t>
            </a:r>
            <a:endParaRPr sz="18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4443158" y="2091440"/>
            <a:ext cx="2619692" cy="41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899" marR="675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Михаил Мягков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8"/>
          <p:cNvSpPr txBox="1"/>
          <p:nvPr/>
        </p:nvSpPr>
        <p:spPr>
          <a:xfrm>
            <a:off x="2431954" y="2889250"/>
            <a:ext cx="66421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40896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Председатель Совета Консорциума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40896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Научный руководитель центра прикладного анализа больших данных Томского государственного университета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myagkov@skoltech.ru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017" y="5516319"/>
            <a:ext cx="1735868" cy="8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9846" y="110892"/>
            <a:ext cx="1521599" cy="787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"/>
          <p:cNvCxnSpPr/>
          <p:nvPr/>
        </p:nvCxnSpPr>
        <p:spPr>
          <a:xfrm>
            <a:off x="0" y="898013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3" name="Google Shape;203;p2"/>
          <p:cNvGrpSpPr/>
          <p:nvPr/>
        </p:nvGrpSpPr>
        <p:grpSpPr>
          <a:xfrm>
            <a:off x="545118" y="2203450"/>
            <a:ext cx="7620000" cy="4321718"/>
            <a:chOff x="520700" y="1767932"/>
            <a:chExt cx="4909173" cy="2712962"/>
          </a:xfrm>
        </p:grpSpPr>
        <p:grpSp>
          <p:nvGrpSpPr>
            <p:cNvPr id="204" name="Google Shape;204;p2"/>
            <p:cNvGrpSpPr/>
            <p:nvPr/>
          </p:nvGrpSpPr>
          <p:grpSpPr>
            <a:xfrm>
              <a:off x="520700" y="1767932"/>
              <a:ext cx="4909173" cy="2712962"/>
              <a:chOff x="303091" y="1173097"/>
              <a:chExt cx="4909173" cy="2712962"/>
            </a:xfrm>
          </p:grpSpPr>
          <p:pic>
            <p:nvPicPr>
              <p:cNvPr id="205" name="Google Shape;205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03091" y="1173097"/>
                <a:ext cx="4909173" cy="271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" descr="C:\Users\dns-\Downloads\Без названия (1)65.png"/>
              <p:cNvPicPr preferRelativeResize="0"/>
              <p:nvPr/>
            </p:nvPicPr>
            <p:blipFill rotWithShape="1">
              <a:blip r:embed="rId5">
                <a:alphaModFix/>
              </a:blip>
              <a:srcRect t="25650" b="26293"/>
              <a:stretch/>
            </p:blipFill>
            <p:spPr>
              <a:xfrm>
                <a:off x="303091" y="2696158"/>
                <a:ext cx="595903" cy="1886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" descr="C:\Users\dns-\Downloads\Без названия (1)44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9709" y="3065881"/>
                <a:ext cx="248080" cy="218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" descr="Похожее изображение"/>
              <p:cNvPicPr preferRelativeResize="0"/>
              <p:nvPr/>
            </p:nvPicPr>
            <p:blipFill rotWithShape="1">
              <a:blip r:embed="rId7">
                <a:alphaModFix/>
              </a:blip>
              <a:srcRect r="69453"/>
              <a:stretch/>
            </p:blipFill>
            <p:spPr>
              <a:xfrm>
                <a:off x="762005" y="2374405"/>
                <a:ext cx="193549" cy="2839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293120" y="2718130"/>
                <a:ext cx="616312" cy="2714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2" descr="C:\Users\dns-\Downloads\Без названия (1)56.png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201560" y="2516387"/>
                <a:ext cx="604276" cy="2017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2" descr="C:\Users\dns-\Downloads\Без названия1.jpg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631562" y="2605071"/>
                <a:ext cx="371294" cy="4242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" descr="https://im0-tub-ru.yandex.net/i?id=a35bc61727dd4729e6cc104555372f87-l&amp;n=1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9361" y="2112021"/>
                <a:ext cx="319557" cy="2071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2" descr="Опорный Тольяттинский государственный университет |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417703" y="2759240"/>
                <a:ext cx="313293" cy="297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4" name="Google Shape;214;p2" descr="C:\Users\dns-\Downloads\Без названия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18473" y="2473482"/>
              <a:ext cx="405668" cy="294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"/>
          <p:cNvSpPr/>
          <p:nvPr/>
        </p:nvSpPr>
        <p:spPr>
          <a:xfrm>
            <a:off x="8504071" y="3337823"/>
            <a:ext cx="34467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Индустриальные партнеры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96046" y="4037037"/>
            <a:ext cx="2992074" cy="136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 descr="ВЦИОМ фиксирует низкий уровень доверия россиян журналистам | Радиопортал -  Радио, Новые медиа, Новости, Тренды, Работа, Сообщество"/>
          <p:cNvPicPr preferRelativeResize="0"/>
          <p:nvPr/>
        </p:nvPicPr>
        <p:blipFill rotWithShape="1">
          <a:blip r:embed="rId15">
            <a:alphaModFix/>
          </a:blip>
          <a:srcRect l="22328" t="5037" r="19259" b="9629"/>
          <a:stretch/>
        </p:blipFill>
        <p:spPr>
          <a:xfrm>
            <a:off x="10283263" y="4742202"/>
            <a:ext cx="490076" cy="51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 descr="https://upload.wikimedia.org/wikipedia/ru/1/15/Logo_MarGTU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7105" y="4241564"/>
            <a:ext cx="407123" cy="40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 descr="C:\Users\dns-\Downloads\Без названия11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45953" y="4348898"/>
            <a:ext cx="555576" cy="2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 descr="C:\Users\dns-\Downloads\Без названия111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723482" y="3730888"/>
            <a:ext cx="548792" cy="54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 descr="C:\Users\dns-\Downloads\Без названия22.jpg"/>
          <p:cNvPicPr preferRelativeResize="0"/>
          <p:nvPr/>
        </p:nvPicPr>
        <p:blipFill rotWithShape="1">
          <a:blip r:embed="rId19">
            <a:alphaModFix/>
          </a:blip>
          <a:srcRect l="19727" r="21643"/>
          <a:stretch/>
        </p:blipFill>
        <p:spPr>
          <a:xfrm>
            <a:off x="2088092" y="3797983"/>
            <a:ext cx="430269" cy="37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" descr="C:\Users\dns-\Downloads\Без названия (1)2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895796" y="5093599"/>
            <a:ext cx="787232" cy="28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" descr="C:\Users\dns-\Downloads\Без названия (1)3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803205" y="4890846"/>
            <a:ext cx="506721" cy="16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" descr="C:\Users\dns-\Downloads\Без названия (1)656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416300" y="4337050"/>
            <a:ext cx="390160" cy="36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" descr="C:\Users\dns-\Downloads\Без названия (1)7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767315" y="5134186"/>
            <a:ext cx="850770" cy="2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" descr="C:\Users\dns-\Downloads\Без названия (1)88.pn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564536" y="5508864"/>
            <a:ext cx="509364" cy="50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 descr="C:\Users\dns-\Downloads\Без названия (1)9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864256" y="3646948"/>
            <a:ext cx="357459" cy="34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 descr="C:\Users\dns-\Downloads\Без названия (1)898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678059" y="4577115"/>
            <a:ext cx="328699" cy="3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" descr="C:\Users\dns-\Downloads\Без названия (1)888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476948" y="4014931"/>
            <a:ext cx="214139" cy="30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 descr="C:\Users\dns-\Downloads\Без названия777.jpg"/>
          <p:cNvPicPr preferRelativeResize="0"/>
          <p:nvPr/>
        </p:nvPicPr>
        <p:blipFill rotWithShape="1">
          <a:blip r:embed="rId28">
            <a:alphaModFix/>
          </a:blip>
          <a:srcRect l="12460" r="11680"/>
          <a:stretch/>
        </p:blipFill>
        <p:spPr>
          <a:xfrm>
            <a:off x="1265705" y="4787513"/>
            <a:ext cx="408741" cy="33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 descr="C:\Users\dns-\Downloads\Без названия (1)58.png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452776" y="3150064"/>
            <a:ext cx="506170" cy="38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" descr="C:\Users\dns-\Downloads\Без названия3.jpg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478380" y="5311100"/>
            <a:ext cx="320152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 descr="Символика Череповецкого государственного университета - ЧГУ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571252" y="3762675"/>
            <a:ext cx="499616" cy="44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" descr="Логотип ПГУ зарегистрирован в качестве товарного знака — Пензенский  государственный университет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876674" y="4194249"/>
            <a:ext cx="348287" cy="33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 descr="Создать мем &quot;Вологодский государственный университет, вологодский  государственный университет лого, вологодский государственный университет  логотип&quot; - Картинки - Meme-arsenal.com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525303" y="3446528"/>
            <a:ext cx="788054" cy="33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" descr="Эмблема | Крымский федеральный университет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627818" y="4242743"/>
            <a:ext cx="486443" cy="38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654033" y="3919336"/>
            <a:ext cx="410274" cy="41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/>
          <p:cNvSpPr txBox="1"/>
          <p:nvPr/>
        </p:nvSpPr>
        <p:spPr>
          <a:xfrm>
            <a:off x="305288" y="1060450"/>
            <a:ext cx="117600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Инициированный 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Томским государственным университетом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2017 году, Консорциум стал лидером среди объединений научных и образовательных организаций, реализующих исследования и прикладные проекты в области сбора и анализа больших данных.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204579" y="152116"/>
            <a:ext cx="6083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Университетский консорциум исследователей больших данных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541030" y="5358776"/>
            <a:ext cx="1228452" cy="3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 descr="Яндекс.Облако — IoT &amp; AI World Summit &amp; Exp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0911424" y="4052406"/>
            <a:ext cx="1158173" cy="78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 descr="HeadHunter — Википедия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598174" y="5371916"/>
            <a:ext cx="370835" cy="3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" descr="Рейтинг открытости государства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1074545" y="4681352"/>
            <a:ext cx="949623" cy="63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9056375" y="5319005"/>
            <a:ext cx="1523417" cy="479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"/>
          <p:cNvSpPr txBox="1"/>
          <p:nvPr/>
        </p:nvSpPr>
        <p:spPr>
          <a:xfrm>
            <a:off x="178950" y="1834130"/>
            <a:ext cx="3314699" cy="98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00" tIns="45600" rIns="45600" bIns="45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 вуз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Участник Консорциума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3075825" y="1822450"/>
            <a:ext cx="3314699" cy="9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00" tIns="45600" rIns="45600" bIns="45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университетах по всей России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6728294" y="1898650"/>
            <a:ext cx="4422729" cy="89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00" tIns="45600" rIns="45600" bIns="45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&gt;150 исследователей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команде Консорциума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4501" y="50007"/>
            <a:ext cx="1511398" cy="781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4"/>
          <p:cNvCxnSpPr/>
          <p:nvPr/>
        </p:nvCxnSpPr>
        <p:spPr>
          <a:xfrm>
            <a:off x="0" y="840090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4"/>
          <p:cNvSpPr txBox="1"/>
          <p:nvPr/>
        </p:nvSpPr>
        <p:spPr>
          <a:xfrm>
            <a:off x="317535" y="1212850"/>
            <a:ext cx="10944607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Каждый университет использует инфраструктуру, ресурсы и сеть индустриальных партнеров Консорциума для создания </a:t>
            </a:r>
            <a:r>
              <a:rPr lang="ru-RU" sz="2000" b="1" i="0" u="none" strike="noStrike" cap="none">
                <a:solidFill>
                  <a:srgbClr val="0070C0"/>
                </a:solidFill>
                <a:latin typeface="Cousine"/>
                <a:ea typeface="Cousine"/>
                <a:cs typeface="Cousine"/>
                <a:sym typeface="Cousine"/>
              </a:rPr>
              <a:t>собственного</a:t>
            </a:r>
            <a:r>
              <a:rPr lang="ru-RU" sz="2000" b="0" i="0" u="none" strike="noStrike" cap="none">
                <a:solidFill>
                  <a:srgbClr val="0070C0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Центра прикладного анализа данных.</a:t>
            </a:r>
            <a:endParaRPr sz="2000" b="1" i="0" u="none" strike="noStrike" cap="none">
              <a:solidFill>
                <a:srgbClr val="000000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82" name="Google Shape;282;p4"/>
          <p:cNvSpPr txBox="1"/>
          <p:nvPr/>
        </p:nvSpPr>
        <p:spPr>
          <a:xfrm>
            <a:off x="365645" y="4741942"/>
            <a:ext cx="10502052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Обучение «ядра» Центра проходит внутри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Школы прикладного анализа данных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83" name="Google Shape;283;p4"/>
          <p:cNvSpPr txBox="1"/>
          <p:nvPr/>
        </p:nvSpPr>
        <p:spPr>
          <a:xfrm>
            <a:off x="317535" y="2823508"/>
            <a:ext cx="1073934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Главная цель Центра – </a:t>
            </a:r>
            <a:r>
              <a:rPr lang="ru-RU" sz="2000" b="1" i="0" u="none" strike="noStrike" cap="none">
                <a:solidFill>
                  <a:srgbClr val="0070C0"/>
                </a:solidFill>
                <a:latin typeface="Cousine"/>
                <a:ea typeface="Cousine"/>
                <a:cs typeface="Cousine"/>
                <a:sym typeface="Cousine"/>
              </a:rPr>
              <a:t>развитие компетенций и человеческого капитала внутри университета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ousine"/>
                <a:ea typeface="Cousine"/>
                <a:cs typeface="Cousine"/>
                <a:sym typeface="Cousine"/>
              </a:rPr>
              <a:t> для проведения исследований и реализации прикладных проектов по решению социально-значимых задач в регионе с написанием статей в высокорейтинговых журналах (Q1-Q2).</a:t>
            </a:r>
            <a:endParaRPr sz="2000" b="0" i="0" u="none" strike="noStrike" cap="none">
              <a:solidFill>
                <a:srgbClr val="000000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191066" y="273899"/>
            <a:ext cx="875143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Центр прикладного анализа данных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699" y="50006"/>
            <a:ext cx="1369199" cy="70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 txBox="1"/>
          <p:nvPr/>
        </p:nvSpPr>
        <p:spPr>
          <a:xfrm>
            <a:off x="295706" y="103740"/>
            <a:ext cx="87514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Сетевая деятельность с привлечением индустриальных партнеров и заказчиков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5"/>
          <p:cNvCxnSpPr/>
          <p:nvPr/>
        </p:nvCxnSpPr>
        <p:spPr>
          <a:xfrm>
            <a:off x="0" y="831850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5"/>
          <p:cNvSpPr txBox="1"/>
          <p:nvPr/>
        </p:nvSpPr>
        <p:spPr>
          <a:xfrm>
            <a:off x="9081984" y="1219727"/>
            <a:ext cx="3614648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</a:pPr>
            <a:r>
              <a:rPr lang="ru-RU" sz="1597" b="1" i="0" u="none" strike="noStrike" cap="non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Центр коллективного пользования PolyAnalyst</a:t>
            </a:r>
            <a:endParaRPr sz="1597" b="1" i="0" u="none" strike="noStrike" cap="non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5" descr="Всероссийский центр изучения общественного мнения провел опрос о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1091" y="1134224"/>
            <a:ext cx="1358630" cy="8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"/>
          <p:cNvSpPr/>
          <p:nvPr/>
        </p:nvSpPr>
        <p:spPr>
          <a:xfrm>
            <a:off x="3866930" y="2051050"/>
            <a:ext cx="3758277" cy="285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Изучение взаимосвязи между результатами онлайн и оффлайн исследований качества жизни населения российских регионов. Разработка интегральной методологии измерения качества жизни, которая соединяет в себе достоинства онлайн (скорость, гибкость, экономичность) и оффлайн методов (надежность данных).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основе интегральной методологии изучения благополучия сравнительный анализ методики построения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Индекса субъективного благополучия населения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разработанного командой Центра прикладного анализа больших данных ТГУ, и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Индекса счастья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построенном на основе данных опросов «ВЦИОМ-Спутник».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"/>
          <p:cNvSpPr txBox="1"/>
          <p:nvPr/>
        </p:nvSpPr>
        <p:spPr>
          <a:xfrm>
            <a:off x="4828246" y="1060451"/>
            <a:ext cx="2865299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</a:pPr>
            <a:r>
              <a:rPr lang="ru-RU" sz="1597" b="1" i="0" u="none" strike="noStrike" cap="non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Измерение качества жизни в российских регионах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5" descr="Мегапьютер Интеллидженс на конференции Legal AI | Мегапьюте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384" y="1134224"/>
            <a:ext cx="1175875" cy="90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"/>
          <p:cNvSpPr/>
          <p:nvPr/>
        </p:nvSpPr>
        <p:spPr>
          <a:xfrm>
            <a:off x="8047915" y="2508250"/>
            <a:ext cx="3805487" cy="285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ТГУ вместе с компанией “Мегапьютер Интеллидженс” при поддержке Консорциума запускают совместный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Центр коллективного пользования платформой PolyAnalyst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PolyAnalyst является лидером среди систем текстовой аналитики и извлечения полезной информации из данных, имеет богатый набор алгоритмов машинного обучения и передовых инструментов обработки естественного языка.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Вычислительной инфраструктурой Центра коллективного пользования платформой PolyAnalyst выступит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суперкомпьютер ТГУ СКИФ Cyberia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8068189" y="2051050"/>
            <a:ext cx="3805487" cy="52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</a:pPr>
            <a:r>
              <a:rPr lang="ru-RU" sz="15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рабочих мест 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исследователей Консорциума.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5" descr="Крибрум (Kribrum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1204816"/>
            <a:ext cx="1205638" cy="6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"/>
          <p:cNvSpPr txBox="1"/>
          <p:nvPr/>
        </p:nvSpPr>
        <p:spPr>
          <a:xfrm>
            <a:off x="1173415" y="1060450"/>
            <a:ext cx="2309900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</a:pPr>
            <a:r>
              <a:rPr lang="ru-RU" sz="1597" b="1" i="0" u="none" strike="noStrike" cap="non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Поиск лидеров общественного мнения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236964" y="2051050"/>
            <a:ext cx="3246352" cy="285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Идентификация </a:t>
            </a:r>
            <a:r>
              <a:rPr lang="ru-RU" sz="1197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Лидеров общественного мнения</a:t>
            </a: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(ЛОМ) среди пользователей социальных сетей. Идентификация как региональных, так и тематических (отраслевых) лидеров.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Построение портрета лидера общественного мнения.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сети взаимодействия жителей региона в социальных сетях.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endParaRPr sz="11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7"/>
              <a:buFont typeface="Arial"/>
              <a:buNone/>
            </a:pPr>
            <a:r>
              <a:rPr lang="ru-RU" sz="11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Классификация генерируемого контента по трем сферам: политическая, экономическая и социальная.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5"/>
          <p:cNvPicPr preferRelativeResize="0"/>
          <p:nvPr/>
        </p:nvPicPr>
        <p:blipFill rotWithShape="1">
          <a:blip r:embed="rId7">
            <a:alphaModFix/>
          </a:blip>
          <a:srcRect l="68459" t="7148" b="61062"/>
          <a:stretch/>
        </p:blipFill>
        <p:spPr>
          <a:xfrm>
            <a:off x="236964" y="5343996"/>
            <a:ext cx="1581342" cy="72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35448" y="5464933"/>
            <a:ext cx="1682787" cy="49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 descr="Яндекс.Облако — IoT &amp; AI World Summit &amp; Exp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6749" y="5178223"/>
            <a:ext cx="1565558" cy="105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 descr="HeadHunter — Википедия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55067" y="5357548"/>
            <a:ext cx="700826" cy="7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 descr="Рейтинг открытости государства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04009" y="5178223"/>
            <a:ext cx="1577975" cy="105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97380" y="5386980"/>
            <a:ext cx="2058638" cy="64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438">
              <a:defRPr/>
            </a:pPr>
            <a:fld id="{540980EE-987B-9242-BB8D-4A7293D2916A}" type="slidenum">
              <a:rPr lang="en-US" sz="1197">
                <a:solidFill>
                  <a:srgbClr val="2C9182"/>
                </a:solidFill>
                <a:latin typeface="Calibri Light"/>
              </a:rPr>
              <a:pPr defTabSz="912438">
                <a:defRPr/>
              </a:pPr>
              <a:t>5</a:t>
            </a:fld>
            <a:endParaRPr lang="en-US" sz="1197" dirty="0">
              <a:solidFill>
                <a:srgbClr val="2C9182"/>
              </a:solidFill>
              <a:latin typeface="Calibri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" y="794"/>
            <a:ext cx="12251093" cy="6891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26803"/>
          <a:stretch/>
        </p:blipFill>
        <p:spPr>
          <a:xfrm>
            <a:off x="5886604" y="829519"/>
            <a:ext cx="4533488" cy="788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41C151-1C9B-46BF-A47C-B5BB9005D13D}"/>
              </a:ext>
            </a:extLst>
          </p:cNvPr>
          <p:cNvSpPr txBox="1"/>
          <p:nvPr/>
        </p:nvSpPr>
        <p:spPr>
          <a:xfrm>
            <a:off x="3013480" y="6015925"/>
            <a:ext cx="8989559" cy="1209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38"/>
            <a:r>
              <a:rPr lang="ru-RU" sz="3630" dirty="0">
                <a:solidFill>
                  <a:srgbClr val="2A8C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СЕТЬ НЕЙРОЛАБОРАТОРИЙ В КОНСОРЦИУМЕ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098287-D671-4038-81FB-726E0CE72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2" y="5676217"/>
            <a:ext cx="1468742" cy="1098809"/>
          </a:xfrm>
          <a:prstGeom prst="rect">
            <a:avLst/>
          </a:prstGeom>
        </p:spPr>
      </p:pic>
      <p:pic>
        <p:nvPicPr>
          <p:cNvPr id="9" name="Picture 2" descr="http://www.math.asu.ru/wp-content/uploads/2020/05/%D0%90%D0%BB%D1%82%D0%93%D0%A3-%D0%BF%D1%80%D0%B8%D1%81%D0%BE%D0%B5%D0%B4%D0%B8%D0%BD%D0%B8%D0%BB%D1%81%D1%8F-%D0%BA-%D0%A3%D0%BD%D0%B8%D0%B2%D0%B5%D1%80%D1%81%D0%B8%D1%82%D0%B5%D1%82%D1%81%D0%BA%D0%BE%D0%BC%D1%83-%D0%BA%D0%BE%D0%BD%D1%81%D0%BE%D1%80%D1%86%D0%B8%D1%83%D0%BC%D1%83-%D0%B8%D1%81%D1%81%D0%BB%D0%B5%D0%B4%D0%BE%D0%B2%D0%B0%D1%82%D0%B5%D0%BB%D0%B5%D0%B9-%D0%B1%D0%BE%D0%BB%D1%8C%D1%88%D0%B8%D1%85-%D0%B4%D0%B0%D0%BD%D0%BD%D1%8B%D1%85.png">
            <a:extLst>
              <a:ext uri="{FF2B5EF4-FFF2-40B4-BE49-F238E27FC236}">
                <a16:creationId xmlns:a16="http://schemas.microsoft.com/office/drawing/2014/main" id="{5584E65E-1F68-4734-9213-6D622C207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r="19355"/>
          <a:stretch/>
        </p:blipFill>
        <p:spPr bwMode="auto">
          <a:xfrm>
            <a:off x="5582830" y="1924850"/>
            <a:ext cx="6668690" cy="35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028" y="231181"/>
            <a:ext cx="9822590" cy="604761"/>
          </a:xfrm>
        </p:spPr>
        <p:txBody>
          <a:bodyPr/>
          <a:lstStyle/>
          <a:p>
            <a:r>
              <a:rPr lang="ru-RU" sz="2662" dirty="0"/>
              <a:t>СЕТЬ НЕЙРОЛАБОРАТОРИЙ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438">
              <a:defRPr/>
            </a:pPr>
            <a:fld id="{540980EE-987B-9242-BB8D-4A7293D2916A}" type="slidenum">
              <a:rPr lang="en-US" sz="1694">
                <a:solidFill>
                  <a:srgbClr val="2C9182"/>
                </a:solidFill>
                <a:latin typeface="Calibri Light"/>
              </a:rPr>
              <a:pPr defTabSz="912438">
                <a:defRPr/>
              </a:pPr>
              <a:t>6</a:t>
            </a:fld>
            <a:endParaRPr lang="en-US" sz="1694" dirty="0">
              <a:solidFill>
                <a:srgbClr val="2C9182"/>
              </a:solidFill>
              <a:latin typeface="Calibri Ligh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2DE8882-37CA-480D-BAC7-58F29951A144}"/>
              </a:ext>
            </a:extLst>
          </p:cNvPr>
          <p:cNvSpPr/>
          <p:nvPr/>
        </p:nvSpPr>
        <p:spPr>
          <a:xfrm>
            <a:off x="351680" y="1593408"/>
            <a:ext cx="4925792" cy="76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38">
              <a:spcAft>
                <a:spcPts val="182"/>
              </a:spcAft>
            </a:pP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2021-2022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начато разворачивание сети </a:t>
            </a:r>
            <a:r>
              <a:rPr lang="ru-RU" sz="1452" dirty="0" err="1">
                <a:latin typeface="Arial" panose="020B0604020202020204" pitchFamily="34" charset="0"/>
                <a:cs typeface="Arial" panose="020B0604020202020204" pitchFamily="34" charset="0"/>
              </a:rPr>
              <a:t>нейролабораторий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 по стране через организацию центров </a:t>
            </a:r>
            <a:r>
              <a:rPr lang="ru-RU" sz="1452" dirty="0" err="1">
                <a:latin typeface="Arial" panose="020B0604020202020204" pitchFamily="34" charset="0"/>
                <a:cs typeface="Arial" panose="020B0604020202020204" pitchFamily="34" charset="0"/>
              </a:rPr>
              <a:t>нейроисследований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 на базе Университетов: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CF07E40-E678-4CE1-A247-DD20BF2BEDAB}"/>
              </a:ext>
            </a:extLst>
          </p:cNvPr>
          <p:cNvSpPr/>
          <p:nvPr/>
        </p:nvSpPr>
        <p:spPr>
          <a:xfrm>
            <a:off x="327802" y="4611911"/>
            <a:ext cx="5106521" cy="98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38">
              <a:spcAft>
                <a:spcPts val="363"/>
              </a:spcAft>
            </a:pP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2023 – 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сети до </a:t>
            </a: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 нейролабораторий за счет объединения с </a:t>
            </a: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Университетским консорциумом исследователей больших данных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, в который уже сегодня входит </a:t>
            </a:r>
            <a:r>
              <a:rPr lang="ru-RU" sz="1452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sz="1452" dirty="0">
                <a:latin typeface="Arial" panose="020B0604020202020204" pitchFamily="34" charset="0"/>
                <a:cs typeface="Arial" panose="020B0604020202020204" pitchFamily="34" charset="0"/>
              </a:rPr>
              <a:t> российский университет</a:t>
            </a:r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6B4AE9C5-06FD-4ABD-96CC-D5B00F723800}"/>
              </a:ext>
            </a:extLst>
          </p:cNvPr>
          <p:cNvGraphicFramePr>
            <a:graphicFrameLocks noGrp="1"/>
          </p:cNvGraphicFramePr>
          <p:nvPr/>
        </p:nvGraphicFramePr>
        <p:xfrm>
          <a:off x="318431" y="2859884"/>
          <a:ext cx="5505281" cy="16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810">
                  <a:extLst>
                    <a:ext uri="{9D8B030D-6E8A-4147-A177-3AD203B41FA5}">
                      <a16:colId xmlns:a16="http://schemas.microsoft.com/office/drawing/2014/main" val="3552914484"/>
                    </a:ext>
                  </a:extLst>
                </a:gridCol>
                <a:gridCol w="1142266">
                  <a:extLst>
                    <a:ext uri="{9D8B030D-6E8A-4147-A177-3AD203B41FA5}">
                      <a16:colId xmlns:a16="http://schemas.microsoft.com/office/drawing/2014/main" val="968613959"/>
                    </a:ext>
                  </a:extLst>
                </a:gridCol>
                <a:gridCol w="1043616">
                  <a:extLst>
                    <a:ext uri="{9D8B030D-6E8A-4147-A177-3AD203B41FA5}">
                      <a16:colId xmlns:a16="http://schemas.microsoft.com/office/drawing/2014/main" val="1765922369"/>
                    </a:ext>
                  </a:extLst>
                </a:gridCol>
                <a:gridCol w="1923589">
                  <a:extLst>
                    <a:ext uri="{9D8B030D-6E8A-4147-A177-3AD203B41FA5}">
                      <a16:colId xmlns:a16="http://schemas.microsoft.com/office/drawing/2014/main" val="1490581971"/>
                    </a:ext>
                  </a:extLst>
                </a:gridCol>
              </a:tblGrid>
              <a:tr h="37806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Казанский ФУ </a:t>
                      </a:r>
                    </a:p>
                  </a:txBody>
                  <a:tcPr marL="55333" marR="55333" marT="27667" marB="27667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МГППУ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МГУ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МГУ пищевых производств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77050"/>
                  </a:ext>
                </a:extLst>
              </a:tr>
              <a:tr h="5377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Томский ГУ</a:t>
                      </a:r>
                    </a:p>
                  </a:txBody>
                  <a:tcPr marL="55333" marR="55333" marT="27667" marB="27667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 err="1">
                          <a:latin typeface="+mn-lt"/>
                        </a:rPr>
                        <a:t>СамГМУ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РУДН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АЦ при Правительстве РФ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21596"/>
                  </a:ext>
                </a:extLst>
              </a:tr>
              <a:tr h="6974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МГИМО</a:t>
                      </a:r>
                    </a:p>
                  </a:txBody>
                  <a:tcPr marL="55333" marR="55333" marT="27667" marB="27667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Липецкий ГПУ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>
                          <a:latin typeface="+mn-lt"/>
                        </a:rPr>
                        <a:t>ФНЦ Пищевых систем</a:t>
                      </a: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7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500" b="1" dirty="0">
                        <a:latin typeface="+mn-lt"/>
                      </a:endParaRPr>
                    </a:p>
                  </a:txBody>
                  <a:tcPr marL="55333" marR="55333" marT="27667" marB="27667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9729297"/>
                  </a:ext>
                </a:extLst>
              </a:tr>
            </a:tbl>
          </a:graphicData>
        </a:graphic>
      </p:graphicFrame>
      <p:sp>
        <p:nvSpPr>
          <p:cNvPr id="49" name="object 25"/>
          <p:cNvSpPr txBox="1"/>
          <p:nvPr/>
        </p:nvSpPr>
        <p:spPr>
          <a:xfrm>
            <a:off x="596456" y="1179244"/>
            <a:ext cx="3089682" cy="297921"/>
          </a:xfrm>
          <a:prstGeom prst="rect">
            <a:avLst/>
          </a:prstGeom>
          <a:solidFill>
            <a:srgbClr val="2A8C7F"/>
          </a:solidFill>
        </p:spPr>
        <p:txBody>
          <a:bodyPr vert="horz" wrap="square" lIns="0" tIns="0" rIns="0" bIns="0" rtlCol="0">
            <a:spAutoFit/>
          </a:bodyPr>
          <a:lstStyle/>
          <a:p>
            <a:pPr marL="7635" algn="ctr" defTabSz="549731">
              <a:tabLst>
                <a:tab pos="872698" algn="l"/>
              </a:tabLst>
              <a:defRPr/>
            </a:pPr>
            <a:r>
              <a:rPr lang="ru-RU" sz="193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ВЕХИ РАЗВИТИЯ</a:t>
            </a:r>
          </a:p>
        </p:txBody>
      </p:sp>
      <p:sp>
        <p:nvSpPr>
          <p:cNvPr id="50" name="object 25"/>
          <p:cNvSpPr txBox="1"/>
          <p:nvPr/>
        </p:nvSpPr>
        <p:spPr>
          <a:xfrm>
            <a:off x="5683138" y="1179244"/>
            <a:ext cx="6344455" cy="297921"/>
          </a:xfrm>
          <a:prstGeom prst="rect">
            <a:avLst/>
          </a:prstGeom>
          <a:solidFill>
            <a:srgbClr val="2A8C7F"/>
          </a:solidFill>
        </p:spPr>
        <p:txBody>
          <a:bodyPr vert="horz" wrap="square" lIns="0" tIns="0" rIns="0" bIns="0" rtlCol="0">
            <a:spAutoFit/>
          </a:bodyPr>
          <a:lstStyle/>
          <a:p>
            <a:pPr marL="7635" algn="ctr" defTabSz="549731">
              <a:tabLst>
                <a:tab pos="872698" algn="l"/>
              </a:tabLst>
              <a:defRPr/>
            </a:pPr>
            <a:r>
              <a:rPr lang="ru-RU" sz="193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СЕГОДНЯ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75DEB-D61D-4E91-8CF4-1E835F15E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21" y="1454643"/>
            <a:ext cx="6855452" cy="3948740"/>
          </a:xfrm>
          <a:prstGeom prst="rect">
            <a:avLst/>
          </a:prstGeom>
        </p:spPr>
      </p:pic>
      <p:pic>
        <p:nvPicPr>
          <p:cNvPr id="12" name="Picture 4" descr="http://www.math.asu.ru/wp-content/uploads/2020/05/%D0%90%D0%BB%D1%82%D0%93%D0%A3-%D0%BF%D1%80%D0%B8%D1%81%D0%BE%D0%B5%D0%B4%D0%B8%D0%BD%D0%B8%D0%BB%D1%81%D1%8F-%D0%BA-%D0%A3%D0%BD%D0%B8%D0%B2%D0%B5%D1%80%D1%81%D0%B8%D1%82%D0%B5%D1%82%D1%81%D0%BA%D0%BE%D0%BC%D1%83-%D0%BA%D0%BE%D0%BD%D1%81%D0%BE%D1%80%D1%86%D0%B8%D1%83%D0%BC%D1%83-%D0%B8%D1%81%D1%81%D0%BB%D0%B5%D0%B4%D0%BE%D0%B2%D0%B0%D1%82%D0%B5%D0%BB%D0%B5%D0%B9-%D0%B1%D0%BE%D0%BB%D1%8C%D1%88%D0%B8%D1%85-%D0%B4%D0%B0%D0%BD%D0%BD%D1%8B%D1%85.png">
            <a:extLst>
              <a:ext uri="{FF2B5EF4-FFF2-40B4-BE49-F238E27FC236}">
                <a16:creationId xmlns:a16="http://schemas.microsoft.com/office/drawing/2014/main" id="{A09FC633-0C85-46FC-9977-D03C4E2B0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r="50000"/>
          <a:stretch/>
        </p:blipFill>
        <p:spPr bwMode="auto">
          <a:xfrm>
            <a:off x="8628922" y="3194185"/>
            <a:ext cx="1459400" cy="14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4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1"/>
          <p:cNvSpPr txBox="1"/>
          <p:nvPr/>
        </p:nvSpPr>
        <p:spPr>
          <a:xfrm>
            <a:off x="139700" y="175364"/>
            <a:ext cx="10500334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ru-RU" sz="2400" b="1" dirty="0">
                <a:solidFill>
                  <a:srgbClr val="002060"/>
                </a:solidFill>
              </a:rPr>
              <a:t>Принятие решений в социальных дилеммах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сопровождается определенными паттернами движения глаз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0" name="Google Shape;830;p101"/>
          <p:cNvCxnSpPr/>
          <p:nvPr/>
        </p:nvCxnSpPr>
        <p:spPr>
          <a:xfrm>
            <a:off x="0" y="908050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Прямоугольник 8"/>
          <p:cNvSpPr/>
          <p:nvPr/>
        </p:nvSpPr>
        <p:spPr>
          <a:xfrm>
            <a:off x="289932" y="1227664"/>
            <a:ext cx="1093471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изучить особенности глазодвигательной активности при принятии решений в игре Дилемма Заключенного под воздействием социального влияния.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 ПРОЦЕДУРА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экспериментов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каждом эксперименте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один из 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был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экипирован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айтрекером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экспериментальных этапа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анонимная игра в группе незнакомых друг с другом участников; социализация; игра внутри социализированных групп.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ВОПРОС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Каковы особенности глазодвигательной активности при принятии кооперативных решений?</a:t>
            </a:r>
          </a:p>
        </p:txBody>
      </p:sp>
    </p:spTree>
    <p:extLst>
      <p:ext uri="{BB962C8B-B14F-4D97-AF65-F5344CB8AC3E}">
        <p14:creationId xmlns:p14="http://schemas.microsoft.com/office/powerpoint/2010/main" val="37665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2680" y="-25076"/>
            <a:ext cx="4693920" cy="6870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9" name="Google Shape;829;p101"/>
          <p:cNvSpPr txBox="1"/>
          <p:nvPr/>
        </p:nvSpPr>
        <p:spPr>
          <a:xfrm>
            <a:off x="139700" y="175364"/>
            <a:ext cx="10500334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ru-RU" sz="2400" b="1" dirty="0">
                <a:solidFill>
                  <a:srgbClr val="002060"/>
                </a:solidFill>
              </a:rPr>
              <a:t>Принятие решений в социальных дилеммах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сопровождается определенными паттернами д</a:t>
            </a:r>
            <a:r>
              <a:rPr lang="ru-RU" sz="2400" b="1" dirty="0">
                <a:solidFill>
                  <a:schemeClr val="bg1"/>
                </a:solidFill>
              </a:rPr>
              <a:t>вижения глаз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cxnSp>
        <p:nvCxnSpPr>
          <p:cNvPr id="830" name="Google Shape;830;p101"/>
          <p:cNvCxnSpPr/>
          <p:nvPr/>
        </p:nvCxnSpPr>
        <p:spPr>
          <a:xfrm>
            <a:off x="0" y="908050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Прямоугольник 5"/>
          <p:cNvSpPr/>
          <p:nvPr/>
        </p:nvSpPr>
        <p:spPr>
          <a:xfrm>
            <a:off x="7768465" y="1320007"/>
            <a:ext cx="3719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Исследуемые показатели: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фиксаций взгляда на выделенной области в секунду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Dwell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просмотра выделенной области от просмотра всей области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времени фиксации на выделенной области от общего времени просмотра этой выделенной области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время фиксации на выделенной области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4572" y="2699845"/>
            <a:ext cx="6485206" cy="2579495"/>
            <a:chOff x="0" y="0"/>
            <a:chExt cx="1752600" cy="609600"/>
          </a:xfrm>
        </p:grpSpPr>
        <p:pic>
          <p:nvPicPr>
            <p:cNvPr id="8" name="Рисунок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2078"/>
            <a:stretch/>
          </p:blipFill>
          <p:spPr>
            <a:xfrm>
              <a:off x="0" y="0"/>
              <a:ext cx="1752600" cy="609600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514350" y="47625"/>
              <a:ext cx="1152524" cy="539309"/>
              <a:chOff x="0" y="0"/>
              <a:chExt cx="2085975" cy="784101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0" y="0"/>
                <a:ext cx="1028700" cy="371475"/>
                <a:chOff x="0" y="0"/>
                <a:chExt cx="1028700" cy="37147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66675" y="19050"/>
                  <a:ext cx="962025" cy="352425"/>
                </a:xfrm>
                <a:prstGeom prst="rect">
                  <a:avLst/>
                </a:prstGeom>
                <a:solidFill>
                  <a:srgbClr val="C00000">
                    <a:alpha val="0"/>
                  </a:srgbClr>
                </a:solidFill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Поле 29"/>
                <p:cNvSpPr txBox="1"/>
                <p:nvPr/>
              </p:nvSpPr>
              <p:spPr>
                <a:xfrm>
                  <a:off x="0" y="0"/>
                  <a:ext cx="600075" cy="371341"/>
                </a:xfrm>
                <a:prstGeom prst="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400" b="1" dirty="0">
                      <a:solidFill>
                        <a:srgbClr val="404040"/>
                      </a:solidFill>
                      <a:effectLst/>
                      <a:latin typeface="Arial"/>
                      <a:ea typeface="Calibri"/>
                      <a:cs typeface="Calibri"/>
                    </a:rPr>
                    <a:t>1</a:t>
                  </a:r>
                  <a:endParaRPr lang="ru-RU" sz="1400" dirty="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076325" y="0"/>
                <a:ext cx="1009650" cy="400048"/>
                <a:chOff x="0" y="0"/>
                <a:chExt cx="1009650" cy="400048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47625" y="19050"/>
                  <a:ext cx="962025" cy="352425"/>
                </a:xfrm>
                <a:prstGeom prst="rect">
                  <a:avLst/>
                </a:prstGeom>
                <a:solidFill>
                  <a:srgbClr val="C00000">
                    <a:alpha val="0"/>
                  </a:srgbClr>
                </a:solidFill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Поле 32"/>
                <p:cNvSpPr txBox="1"/>
                <p:nvPr/>
              </p:nvSpPr>
              <p:spPr>
                <a:xfrm>
                  <a:off x="0" y="0"/>
                  <a:ext cx="600075" cy="400048"/>
                </a:xfrm>
                <a:prstGeom prst="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400" b="1" dirty="0">
                      <a:solidFill>
                        <a:srgbClr val="404040"/>
                      </a:solidFill>
                      <a:effectLst/>
                      <a:latin typeface="Arial"/>
                      <a:ea typeface="Calibri"/>
                      <a:cs typeface="Calibri"/>
                    </a:rPr>
                    <a:t>2</a:t>
                  </a:r>
                  <a:endParaRPr lang="ru-RU" sz="1400" dirty="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0" y="371342"/>
                <a:ext cx="1123950" cy="381133"/>
                <a:chOff x="0" y="-133"/>
                <a:chExt cx="1123950" cy="381133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66675" y="28575"/>
                  <a:ext cx="962025" cy="352425"/>
                </a:xfrm>
                <a:prstGeom prst="rect">
                  <a:avLst/>
                </a:prstGeom>
                <a:solidFill>
                  <a:srgbClr val="C00000">
                    <a:alpha val="0"/>
                  </a:srgbClr>
                </a:solidFill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Поле 35"/>
                <p:cNvSpPr txBox="1"/>
                <p:nvPr/>
              </p:nvSpPr>
              <p:spPr>
                <a:xfrm>
                  <a:off x="0" y="-133"/>
                  <a:ext cx="1123950" cy="206446"/>
                </a:xfrm>
                <a:prstGeom prst="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400" b="1" dirty="0">
                      <a:solidFill>
                        <a:srgbClr val="404040"/>
                      </a:solidFill>
                      <a:effectLst/>
                      <a:latin typeface="Arial"/>
                      <a:ea typeface="Calibri"/>
                      <a:cs typeface="Calibri"/>
                    </a:rPr>
                    <a:t>3</a:t>
                  </a:r>
                  <a:endParaRPr lang="ru-RU" sz="1400" dirty="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076325" y="371475"/>
                <a:ext cx="1009650" cy="412626"/>
                <a:chOff x="0" y="0"/>
                <a:chExt cx="1009650" cy="412626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47625" y="28575"/>
                  <a:ext cx="962025" cy="352425"/>
                </a:xfrm>
                <a:prstGeom prst="rect">
                  <a:avLst/>
                </a:prstGeom>
                <a:solidFill>
                  <a:srgbClr val="C00000">
                    <a:alpha val="0"/>
                  </a:srgbClr>
                </a:solidFill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Поле 38"/>
                <p:cNvSpPr txBox="1"/>
                <p:nvPr/>
              </p:nvSpPr>
              <p:spPr>
                <a:xfrm>
                  <a:off x="0" y="0"/>
                  <a:ext cx="600075" cy="412626"/>
                </a:xfrm>
                <a:prstGeom prst="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400" b="1" dirty="0">
                      <a:solidFill>
                        <a:srgbClr val="404040"/>
                      </a:solidFill>
                      <a:effectLst/>
                      <a:latin typeface="Arial"/>
                      <a:ea typeface="Calibri"/>
                      <a:cs typeface="Calibri"/>
                    </a:rPr>
                    <a:t>4</a:t>
                  </a:r>
                  <a:endParaRPr lang="ru-RU" sz="1400" dirty="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3" name="Прямоугольник 22"/>
          <p:cNvSpPr/>
          <p:nvPr/>
        </p:nvSpPr>
        <p:spPr>
          <a:xfrm>
            <a:off x="1095406" y="5413679"/>
            <a:ext cx="543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Области интереса (AOI) на матрице выигрышей Дилеммы Заключенного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7990" y="1035606"/>
            <a:ext cx="6651788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Участникам исследования предлагалось сыграть в игру Дилемма Заключенного в течение неизвестного им количества периодов.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Игра была анонимная, оппонент случайным образом менялся каждый период игры</a:t>
            </a:r>
          </a:p>
        </p:txBody>
      </p:sp>
    </p:spTree>
    <p:extLst>
      <p:ext uri="{BB962C8B-B14F-4D97-AF65-F5344CB8AC3E}">
        <p14:creationId xmlns:p14="http://schemas.microsoft.com/office/powerpoint/2010/main" val="121070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1"/>
          <p:cNvSpPr txBox="1"/>
          <p:nvPr/>
        </p:nvSpPr>
        <p:spPr>
          <a:xfrm>
            <a:off x="139700" y="175364"/>
            <a:ext cx="10500334" cy="5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ru-RU" sz="2400" b="1" dirty="0">
                <a:solidFill>
                  <a:srgbClr val="002060"/>
                </a:solidFill>
              </a:rPr>
              <a:t>Принятие решений в социальных дилеммах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сопровождается определенными паттернами движения глаз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0" name="Google Shape;830;p101"/>
          <p:cNvCxnSpPr/>
          <p:nvPr/>
        </p:nvCxnSpPr>
        <p:spPr>
          <a:xfrm>
            <a:off x="0" y="908050"/>
            <a:ext cx="105156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Прямоугольник 4"/>
          <p:cNvSpPr/>
          <p:nvPr/>
        </p:nvSpPr>
        <p:spPr>
          <a:xfrm>
            <a:off x="286185" y="1058254"/>
            <a:ext cx="256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185" y="1622267"/>
            <a:ext cx="7988019" cy="522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принятия решений до социализации сопровождается большим суммарным временем просмотра и большим временем фиксаций на областях некооперативных выборов.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принятия решений после социализации сопровождается большей частотой согласованных движений глаз и меньшей суммарной длиной всех перемещений взгляда в пути взора.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Участники, выбирающие стратегию кооперировать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более подробно изучают матрицу выигрышей, демонстрируя большее количество фиксаций и возвратов к уже просмотренным областям.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Участники, выбирающие стратегию предавать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демонстрируют устойчивые паттерны глазодвигательной активности при просмотре матрицы выигрышей на протяжении всего эксперимента. При изучении матрицы выигрышей они отличаются меньшим числом возвратов к уже просмотренным областям, меньшим числом фиксаций и большей их продолжительностью на этапе игры до социализации. При этом они затрачивают меньше времени на просмотр области кооперативного исходов и больше – на область выбора некооперативных.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04" y="1099252"/>
            <a:ext cx="3793587" cy="2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qrcoder.ru/code/?https%3A%2F%2Fwww.frontiersin.org%2Farticles%2F10.3389%2Ffnbeh.2020.525087%2Ffull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12" y="4002587"/>
            <a:ext cx="2140371" cy="21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872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1">
  <a:themeElements>
    <a:clrScheme name="Теплый синий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783</Words>
  <Application>Microsoft Office PowerPoint</Application>
  <PresentationFormat>Custom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Wingdings</vt:lpstr>
      <vt:lpstr>Cousine</vt:lpstr>
      <vt:lpstr>Arial</vt:lpstr>
      <vt:lpstr>Calibri Light</vt:lpstr>
      <vt:lpstr>Tahoma</vt:lpstr>
      <vt:lpstr>1_Тема1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СЕТЬ НЕЙРОЛАБОРАТОРИЙ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Mikhail Myagkov</cp:lastModifiedBy>
  <cp:revision>3</cp:revision>
  <dcterms:created xsi:type="dcterms:W3CDTF">2018-11-17T13:28:41Z</dcterms:created>
  <dcterms:modified xsi:type="dcterms:W3CDTF">2022-12-09T09:53:01Z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2018-11-17T00:00:00Z</vt:filetime>
  </property>
</Properties>
</file>