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63" r:id="rId3"/>
    <p:sldId id="364" r:id="rId4"/>
    <p:sldId id="365" r:id="rId5"/>
    <p:sldId id="368" r:id="rId6"/>
    <p:sldId id="369" r:id="rId7"/>
    <p:sldId id="366" r:id="rId8"/>
    <p:sldId id="367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287" r:id="rId18"/>
    <p:sldId id="295" r:id="rId19"/>
    <p:sldId id="298" r:id="rId20"/>
    <p:sldId id="288" r:id="rId21"/>
    <p:sldId id="289" r:id="rId22"/>
    <p:sldId id="290" r:id="rId23"/>
    <p:sldId id="293" r:id="rId24"/>
    <p:sldId id="291" r:id="rId25"/>
    <p:sldId id="292" r:id="rId26"/>
    <p:sldId id="273" r:id="rId27"/>
    <p:sldId id="294" r:id="rId28"/>
    <p:sldId id="296" r:id="rId29"/>
    <p:sldId id="297" r:id="rId30"/>
    <p:sldId id="390" r:id="rId31"/>
    <p:sldId id="389" r:id="rId32"/>
    <p:sldId id="378" r:id="rId33"/>
    <p:sldId id="379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94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25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011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259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963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256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921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99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254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19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33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3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08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05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5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182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707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81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A27122E-3717-964C-A9FC-9649D500C49F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B320C27-86DD-E942-A06B-5AB88F1F5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17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spasp@yandex.r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.me/damantych75" TargetMode="External"/><Relationship Id="rId4" Type="http://schemas.openxmlformats.org/officeDocument/2006/relationships/hyperlink" Target="https://vk.com/damantych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aspasp@yandex.r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.me/damantych75" TargetMode="External"/><Relationship Id="rId4" Type="http://schemas.openxmlformats.org/officeDocument/2006/relationships/hyperlink" Target="https://vk.com/damantych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18B0B-9D31-8B43-A255-D3A6FFD159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Нейрообразование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421F64-46F7-7F4F-9F5B-5C05C58E9A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Здорового человека и курильщика: постановка проблем</a:t>
            </a:r>
          </a:p>
        </p:txBody>
      </p:sp>
    </p:spTree>
    <p:extLst>
      <p:ext uri="{BB962C8B-B14F-4D97-AF65-F5344CB8AC3E}">
        <p14:creationId xmlns:p14="http://schemas.microsoft.com/office/powerpoint/2010/main" val="9632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C305C-9361-7E4A-99AF-50A6B9AE7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2" y="0"/>
            <a:ext cx="985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41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14AB5D-C9A5-354A-8D50-FC1AB2A9C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" y="423981"/>
            <a:ext cx="11832772" cy="608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1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A5894A-3238-4B40-A85B-B33190537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27" y="137885"/>
            <a:ext cx="11543125" cy="613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07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FB3B2-CDA7-2D4E-BF54-66E6F900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 2. Цели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C41E4-76AD-6845-BCD1-1B9DDF29B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Нейронауки</a:t>
            </a:r>
            <a:r>
              <a:rPr lang="ru-RU" dirty="0"/>
              <a:t>: «Естественные»</a:t>
            </a:r>
          </a:p>
          <a:p>
            <a:r>
              <a:rPr lang="ru-RU" dirty="0"/>
              <a:t>Педагогика:</a:t>
            </a:r>
          </a:p>
          <a:p>
            <a:r>
              <a:rPr lang="ru-RU" dirty="0"/>
              <a:t>«Искусственные»</a:t>
            </a:r>
          </a:p>
        </p:txBody>
      </p:sp>
    </p:spTree>
    <p:extLst>
      <p:ext uri="{BB962C8B-B14F-4D97-AF65-F5344CB8AC3E}">
        <p14:creationId xmlns:p14="http://schemas.microsoft.com/office/powerpoint/2010/main" val="303211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FB3B2-CDA7-2D4E-BF54-66E6F900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 3.  «Вертикальная»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C41E4-76AD-6845-BCD1-1B9DDF29B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РАЗНЫЙ УРОВЕНЬ АНАЛИЗА и категорий</a:t>
            </a:r>
          </a:p>
        </p:txBody>
      </p:sp>
    </p:spTree>
    <p:extLst>
      <p:ext uri="{BB962C8B-B14F-4D97-AF65-F5344CB8AC3E}">
        <p14:creationId xmlns:p14="http://schemas.microsoft.com/office/powerpoint/2010/main" val="2051722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FB3B2-CDA7-2D4E-BF54-66E6F900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Проблема 4.   «Горизонтальная» или трансляционная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C41E4-76AD-6845-BCD1-1B9DDF29B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перенести знания о мозге</a:t>
            </a:r>
          </a:p>
        </p:txBody>
      </p:sp>
    </p:spTree>
    <p:extLst>
      <p:ext uri="{BB962C8B-B14F-4D97-AF65-F5344CB8AC3E}">
        <p14:creationId xmlns:p14="http://schemas.microsoft.com/office/powerpoint/2010/main" val="1961043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832DC-07C8-AF44-A9FE-74256EF27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 5. </a:t>
            </a:r>
            <a:r>
              <a:rPr lang="ru-RU" dirty="0" err="1"/>
              <a:t>Нейромифы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484EEA-4F6D-164E-BD3E-8E15FD110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542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Миф 1: </a:t>
            </a:r>
            <a:r>
              <a:rPr lang="ru-RU" b="0" dirty="0"/>
              <a:t>наш мозг работает на 10%  </a:t>
            </a:r>
          </a:p>
        </p:txBody>
      </p:sp>
      <p:pic>
        <p:nvPicPr>
          <p:cNvPr id="4" name="Содержимое 3" descr="neuron-countring-neurosciencnew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" r="1"/>
          <a:stretch/>
        </p:blipFill>
        <p:spPr>
          <a:xfrm>
            <a:off x="3788900" y="2419236"/>
            <a:ext cx="4276579" cy="3636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27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42" y="643676"/>
            <a:ext cx="9622301" cy="970450"/>
          </a:xfrm>
        </p:spPr>
        <p:txBody>
          <a:bodyPr/>
          <a:lstStyle/>
          <a:p>
            <a:r>
              <a:rPr lang="ru-RU" dirty="0"/>
              <a:t>Миф 2: </a:t>
            </a:r>
            <a:br>
              <a:rPr lang="ru-RU" dirty="0"/>
            </a:br>
            <a:r>
              <a:rPr lang="ru-RU" b="0" dirty="0"/>
              <a:t>нервные клетки не восстанавливаются</a:t>
            </a:r>
          </a:p>
        </p:txBody>
      </p:sp>
      <p:pic>
        <p:nvPicPr>
          <p:cNvPr id="4" name="Содержимое 4" descr="Proliferating_cells_in_the_dentate_gyrus_(crop)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87"/>
          <a:stretch/>
        </p:blipFill>
        <p:spPr>
          <a:xfrm>
            <a:off x="6503593" y="2841674"/>
            <a:ext cx="3624538" cy="2900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Содержимое 4" descr="Proliferating_cells_in_the_dentate_gyrus_(crop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19"/>
          <a:stretch/>
        </p:blipFill>
        <p:spPr>
          <a:xfrm>
            <a:off x="2131500" y="2841674"/>
            <a:ext cx="3624538" cy="2887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3118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10231503" cy="706964"/>
          </a:xfrm>
        </p:spPr>
        <p:txBody>
          <a:bodyPr/>
          <a:lstStyle/>
          <a:p>
            <a:r>
              <a:rPr lang="ru-RU" dirty="0"/>
              <a:t>Миф 3: </a:t>
            </a:r>
            <a:r>
              <a:rPr lang="ru-RU" b="0" dirty="0"/>
              <a:t>чем больше мозг, тем умнее 					человек </a:t>
            </a:r>
          </a:p>
        </p:txBody>
      </p:sp>
      <p:pic>
        <p:nvPicPr>
          <p:cNvPr id="5" name="Содержимое 4" descr="Снимок экрана 2019-07-05 в 15.23.4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43" r="-238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844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7889A7-4486-E64D-8D0F-A7D5C07740FC}"/>
              </a:ext>
            </a:extLst>
          </p:cNvPr>
          <p:cNvSpPr txBox="1"/>
          <p:nvPr/>
        </p:nvSpPr>
        <p:spPr>
          <a:xfrm>
            <a:off x="2890580" y="860532"/>
            <a:ext cx="4969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Favorit Pro Medium" panose="02000006030000020004" pitchFamily="2" charset="0"/>
                <a:ea typeface="Favorit Pro Medium" panose="02000006030000020004" pitchFamily="2" charset="0"/>
              </a:rPr>
              <a:t>Алексей </a:t>
            </a:r>
            <a:r>
              <a:rPr lang="ru-RU" sz="4800" dirty="0" err="1">
                <a:solidFill>
                  <a:schemeClr val="bg1"/>
                </a:solidFill>
                <a:latin typeface="Favorit Pro Medium" panose="02000006030000020004" pitchFamily="2" charset="0"/>
                <a:ea typeface="Favorit Pro Medium" panose="02000006030000020004" pitchFamily="2" charset="0"/>
              </a:rPr>
              <a:t>Паевский</a:t>
            </a:r>
            <a:endParaRPr lang="ru-RU" sz="4800" dirty="0">
              <a:solidFill>
                <a:schemeClr val="bg1"/>
              </a:solidFill>
              <a:latin typeface="Favorit Pro Medium" panose="02000006030000020004" pitchFamily="2" charset="0"/>
              <a:ea typeface="Favorit Pro Medium" panose="02000006030000020004" pitchFamily="2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60ECEFE-01CF-2D4F-86E6-D8012DDE3248}"/>
              </a:ext>
            </a:extLst>
          </p:cNvPr>
          <p:cNvSpPr txBox="1">
            <a:spLocks/>
          </p:cNvSpPr>
          <p:nvPr/>
        </p:nvSpPr>
        <p:spPr>
          <a:xfrm>
            <a:off x="269953" y="2361878"/>
            <a:ext cx="7214786" cy="40712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Портал </a:t>
            </a:r>
            <a:r>
              <a:rPr lang="en-US" dirty="0" err="1"/>
              <a:t>Neuronovosti.Ru</a:t>
            </a:r>
            <a:endParaRPr lang="ru-RU" dirty="0"/>
          </a:p>
          <a:p>
            <a:pPr algn="l"/>
            <a:r>
              <a:rPr lang="ru-RU" dirty="0"/>
              <a:t>РГ «</a:t>
            </a:r>
            <a:r>
              <a:rPr lang="ru-RU" dirty="0" err="1"/>
              <a:t>Нейронет</a:t>
            </a:r>
            <a:r>
              <a:rPr lang="ru-RU" dirty="0"/>
              <a:t>»</a:t>
            </a:r>
            <a:endParaRPr lang="en-US" dirty="0"/>
          </a:p>
          <a:p>
            <a:pPr algn="l"/>
            <a:r>
              <a:rPr lang="en-US" dirty="0" err="1"/>
              <a:t>П</a:t>
            </a:r>
            <a:r>
              <a:rPr lang="ru-RU" dirty="0" err="1"/>
              <a:t>ортал</a:t>
            </a:r>
            <a:r>
              <a:rPr lang="ru-RU" dirty="0"/>
              <a:t> </a:t>
            </a:r>
            <a:r>
              <a:rPr lang="en-US" dirty="0" err="1"/>
              <a:t>Mendeleev.Info</a:t>
            </a:r>
            <a:endParaRPr lang="en-US" dirty="0"/>
          </a:p>
          <a:p>
            <a:pPr algn="l"/>
            <a:r>
              <a:rPr lang="en-US" dirty="0" err="1"/>
              <a:t>П</a:t>
            </a:r>
            <a:r>
              <a:rPr lang="ru-RU" dirty="0" err="1"/>
              <a:t>ортал</a:t>
            </a:r>
            <a:r>
              <a:rPr lang="ru-RU" dirty="0"/>
              <a:t> «Российские древности» (</a:t>
            </a:r>
            <a:r>
              <a:rPr lang="ru-RU" dirty="0" err="1"/>
              <a:t>r</a:t>
            </a:r>
            <a:r>
              <a:rPr lang="en-US" dirty="0" err="1"/>
              <a:t>ussianold.ru</a:t>
            </a:r>
            <a:r>
              <a:rPr lang="en-US" dirty="0"/>
              <a:t>)</a:t>
            </a:r>
          </a:p>
          <a:p>
            <a:pPr algn="l"/>
            <a:r>
              <a:rPr lang="en-US" dirty="0" err="1"/>
              <a:t>П</a:t>
            </a:r>
            <a:r>
              <a:rPr lang="ru-RU" dirty="0" err="1"/>
              <a:t>ортал</a:t>
            </a:r>
            <a:r>
              <a:rPr lang="ru-RU" dirty="0"/>
              <a:t> «Живая история науки» (</a:t>
            </a:r>
            <a:r>
              <a:rPr lang="ru-RU" dirty="0" err="1"/>
              <a:t>s</a:t>
            </a:r>
            <a:r>
              <a:rPr lang="en-US" dirty="0" err="1"/>
              <a:t>ciencehistory.online</a:t>
            </a:r>
            <a:r>
              <a:rPr lang="en-US" dirty="0"/>
              <a:t>)</a:t>
            </a:r>
          </a:p>
          <a:p>
            <a:pPr algn="l"/>
            <a:r>
              <a:rPr lang="en-US" dirty="0" err="1"/>
              <a:t>Б</a:t>
            </a:r>
            <a:r>
              <a:rPr lang="ru-RU" dirty="0"/>
              <a:t>лог истории медицины</a:t>
            </a:r>
          </a:p>
          <a:p>
            <a:pPr algn="l"/>
            <a:r>
              <a:rPr lang="ru-RU" dirty="0"/>
              <a:t>Российское географическое общество</a:t>
            </a:r>
          </a:p>
          <a:p>
            <a:pPr algn="l"/>
            <a:r>
              <a:rPr lang="ru-RU" dirty="0"/>
              <a:t>Российское химическое общество</a:t>
            </a:r>
          </a:p>
          <a:p>
            <a:pPr algn="l"/>
            <a:r>
              <a:rPr lang="ru-RU" dirty="0"/>
              <a:t>Порталы </a:t>
            </a:r>
            <a:r>
              <a:rPr lang="ru-RU" dirty="0" err="1"/>
              <a:t>I</a:t>
            </a:r>
            <a:r>
              <a:rPr lang="en-US" dirty="0" err="1"/>
              <a:t>ndicator.Ru</a:t>
            </a:r>
            <a:r>
              <a:rPr lang="en-US" dirty="0"/>
              <a:t>/</a:t>
            </a:r>
            <a:r>
              <a:rPr lang="en-US" dirty="0" err="1"/>
              <a:t>Inscience.News</a:t>
            </a:r>
            <a:endParaRPr lang="en-US" dirty="0"/>
          </a:p>
          <a:p>
            <a:pPr algn="l"/>
            <a:r>
              <a:rPr lang="ru-RU" dirty="0"/>
              <a:t>Центр компетенций НТИ «Новые и мобильные источники энергии» при ФИЦ ПХФ и МХ РАН</a:t>
            </a:r>
          </a:p>
          <a:p>
            <a:pPr algn="l"/>
            <a:r>
              <a:rPr lang="ru-RU" dirty="0"/>
              <a:t>ФИЦ ПХФ и МХ РАН </a:t>
            </a:r>
          </a:p>
          <a:p>
            <a:pPr algn="l"/>
            <a:r>
              <a:rPr lang="ru-RU" dirty="0"/>
              <a:t>Проектный офис Десятилетия наук и технологий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BD5FE1-FC82-C043-A261-79D913E73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148" y="2362427"/>
            <a:ext cx="2666534" cy="2666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8561D4-55A8-DD4B-867F-4FAA1B41D08E}"/>
              </a:ext>
            </a:extLst>
          </p:cNvPr>
          <p:cNvSpPr txBox="1"/>
          <p:nvPr/>
        </p:nvSpPr>
        <p:spPr>
          <a:xfrm>
            <a:off x="8509148" y="5028961"/>
            <a:ext cx="3394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aspasp@yandex.ru</a:t>
            </a:r>
            <a:br>
              <a:rPr lang="en-US" dirty="0"/>
            </a:br>
            <a:r>
              <a:rPr lang="en-US" dirty="0">
                <a:hlinkClick r:id="rId4"/>
              </a:rPr>
              <a:t>https://vk.com/damantych</a:t>
            </a:r>
            <a:endParaRPr lang="ru-RU" dirty="0"/>
          </a:p>
          <a:p>
            <a:r>
              <a:rPr lang="en" dirty="0">
                <a:hlinkClick r:id="rId5"/>
              </a:rPr>
              <a:t>https://t.me/damantych75</a:t>
            </a:r>
            <a:endParaRPr lang="ru-RU" dirty="0"/>
          </a:p>
          <a:p>
            <a:r>
              <a:rPr lang="en" dirty="0"/>
              <a:t>https://</a:t>
            </a:r>
            <a:r>
              <a:rPr lang="en" dirty="0" err="1"/>
              <a:t>t.me</a:t>
            </a:r>
            <a:r>
              <a:rPr lang="en" dirty="0"/>
              <a:t>/</a:t>
            </a:r>
            <a:r>
              <a:rPr lang="en" dirty="0" err="1"/>
              <a:t>scienceblogger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21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10002903" cy="706964"/>
          </a:xfrm>
        </p:spPr>
        <p:txBody>
          <a:bodyPr/>
          <a:lstStyle/>
          <a:p>
            <a:r>
              <a:rPr lang="ru-RU" dirty="0"/>
              <a:t>Миф 3: </a:t>
            </a:r>
            <a:r>
              <a:rPr lang="ru-RU" b="0" dirty="0"/>
              <a:t>чем больше мозг, тем умнее 					человек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Анатоль Франс: 1017 грамм</a:t>
            </a:r>
          </a:p>
          <a:p>
            <a:r>
              <a:rPr lang="ru-RU" sz="2800" dirty="0"/>
              <a:t>Альберт Эйнштейн 1230 грамм</a:t>
            </a:r>
          </a:p>
          <a:p>
            <a:r>
              <a:rPr lang="ru-RU" sz="2800" dirty="0"/>
              <a:t>Иван Тургенев: 2012 грамм</a:t>
            </a:r>
          </a:p>
          <a:p>
            <a:r>
              <a:rPr lang="ru-RU" sz="2800" dirty="0"/>
              <a:t>Один идиот: 2850 грамм</a:t>
            </a:r>
          </a:p>
        </p:txBody>
      </p:sp>
    </p:spTree>
    <p:extLst>
      <p:ext uri="{BB962C8B-B14F-4D97-AF65-F5344CB8AC3E}">
        <p14:creationId xmlns:p14="http://schemas.microsoft.com/office/powerpoint/2010/main" val="1068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530" y="722452"/>
            <a:ext cx="9929870" cy="970450"/>
          </a:xfrm>
        </p:spPr>
        <p:txBody>
          <a:bodyPr/>
          <a:lstStyle/>
          <a:p>
            <a:r>
              <a:rPr lang="ru-RU" dirty="0"/>
              <a:t>Миф 4: </a:t>
            </a:r>
            <a:r>
              <a:rPr lang="ru-RU" b="0" dirty="0"/>
              <a:t>для когнитивных способностей 				имеют значение </a:t>
            </a:r>
            <a:r>
              <a:rPr lang="ru-RU" dirty="0"/>
              <a:t>только</a:t>
            </a:r>
            <a:r>
              <a:rPr lang="ru-RU" b="0" dirty="0"/>
              <a:t> нейроны </a:t>
            </a:r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13" y="2083624"/>
            <a:ext cx="3129439" cy="44203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63" y="2255581"/>
            <a:ext cx="2718839" cy="2038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2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 r="436"/>
          <a:stretch/>
        </p:blipFill>
        <p:spPr>
          <a:xfrm>
            <a:off x="2306262" y="4448699"/>
            <a:ext cx="3691264" cy="2219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87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10558075" cy="706964"/>
          </a:xfrm>
        </p:spPr>
        <p:txBody>
          <a:bodyPr/>
          <a:lstStyle/>
          <a:p>
            <a:r>
              <a:rPr lang="ru-RU" dirty="0"/>
              <a:t>Миф 5: </a:t>
            </a:r>
            <a:r>
              <a:rPr lang="ru-RU" b="0" dirty="0"/>
              <a:t>если мозг получает сквозное 					ранение, человек погибает 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57" y="2286920"/>
            <a:ext cx="3531433" cy="41957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94" y="2286920"/>
            <a:ext cx="2471991" cy="4211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8437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10405675" cy="706964"/>
          </a:xfrm>
        </p:spPr>
        <p:txBody>
          <a:bodyPr/>
          <a:lstStyle/>
          <a:p>
            <a:r>
              <a:rPr lang="ru-RU" dirty="0"/>
              <a:t>Миф 5: </a:t>
            </a:r>
            <a:r>
              <a:rPr lang="ru-RU" b="0" dirty="0"/>
              <a:t>если мозг получает сквозное 					ранение, человек погибает </a:t>
            </a:r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29" y="2314389"/>
            <a:ext cx="8212140" cy="41740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7966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6879" y="719331"/>
            <a:ext cx="9418242" cy="970450"/>
          </a:xfrm>
        </p:spPr>
        <p:txBody>
          <a:bodyPr/>
          <a:lstStyle/>
          <a:p>
            <a:r>
              <a:rPr lang="ru-RU" dirty="0"/>
              <a:t>Миф 6: </a:t>
            </a:r>
            <a:r>
              <a:rPr lang="ru-RU" b="0" dirty="0"/>
              <a:t>при отсутствии части мозга 									утрачивается функция 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964" y="2283245"/>
            <a:ext cx="4087577" cy="40145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r="168"/>
          <a:stretch/>
        </p:blipFill>
        <p:spPr>
          <a:xfrm>
            <a:off x="6278880" y="2755154"/>
            <a:ext cx="4121835" cy="30707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231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5568" y="708445"/>
            <a:ext cx="8170740" cy="970450"/>
          </a:xfrm>
        </p:spPr>
        <p:txBody>
          <a:bodyPr/>
          <a:lstStyle/>
          <a:p>
            <a:r>
              <a:rPr lang="ru-RU" dirty="0"/>
              <a:t>Миф 7: </a:t>
            </a:r>
            <a:r>
              <a:rPr lang="ru-RU" b="0" dirty="0"/>
              <a:t>всем управляет только один мозг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65191" y="6211669"/>
            <a:ext cx="372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http</a:t>
            </a:r>
            <a:r>
              <a:rPr lang="ru-RU" sz="1400" dirty="0"/>
              <a:t>://</a:t>
            </a:r>
            <a:r>
              <a:rPr lang="ru-RU" sz="1400" dirty="0" err="1"/>
              <a:t>www.jneurosci.org</a:t>
            </a:r>
            <a:r>
              <a:rPr lang="ru-RU" sz="1400" dirty="0"/>
              <a:t>/</a:t>
            </a:r>
            <a:r>
              <a:rPr lang="ru-RU" sz="1400" dirty="0" err="1"/>
              <a:t>content</a:t>
            </a:r>
            <a:r>
              <a:rPr lang="ru-RU" sz="1400" dirty="0"/>
              <a:t>/</a:t>
            </a:r>
            <a:r>
              <a:rPr lang="ru-RU" sz="1400" dirty="0" err="1"/>
              <a:t>early</a:t>
            </a:r>
            <a:r>
              <a:rPr lang="ru-RU" sz="1400" dirty="0"/>
              <a:t>/2018/05/28/JNEUROSCI.3489-17.2018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236" y="2222500"/>
            <a:ext cx="4385405" cy="3636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0000" endPos="16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294143" y="6211669"/>
            <a:ext cx="5373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ea typeface="Calibri" charset="0"/>
                <a:cs typeface="Times New Roman" charset="0"/>
              </a:rPr>
              <a:t>Human</a:t>
            </a:r>
            <a:r>
              <a:rPr lang="ru-RU" sz="1400" dirty="0">
                <a:ea typeface="Calibri" charset="0"/>
                <a:cs typeface="Times New Roman" charset="0"/>
              </a:rPr>
              <a:t> </a:t>
            </a:r>
            <a:r>
              <a:rPr lang="ru-RU" sz="1400" dirty="0" err="1">
                <a:ea typeface="Calibri" charset="0"/>
                <a:cs typeface="Times New Roman" charset="0"/>
              </a:rPr>
              <a:t>Gut</a:t>
            </a:r>
            <a:r>
              <a:rPr lang="ru-RU" sz="1400" dirty="0">
                <a:ea typeface="Calibri" charset="0"/>
                <a:cs typeface="Times New Roman" charset="0"/>
              </a:rPr>
              <a:t> </a:t>
            </a:r>
            <a:r>
              <a:rPr lang="ru-RU" sz="1400" dirty="0" err="1">
                <a:ea typeface="Calibri" charset="0"/>
                <a:cs typeface="Times New Roman" charset="0"/>
              </a:rPr>
              <a:t>Bacteria</a:t>
            </a:r>
            <a:r>
              <a:rPr lang="ru-RU" sz="1400" dirty="0">
                <a:ea typeface="Calibri" charset="0"/>
                <a:cs typeface="Times New Roman" charset="0"/>
              </a:rPr>
              <a:t> </a:t>
            </a:r>
            <a:r>
              <a:rPr lang="ru-RU" sz="1400" dirty="0" err="1">
                <a:ea typeface="Calibri" charset="0"/>
                <a:cs typeface="Times New Roman" charset="0"/>
              </a:rPr>
              <a:t>Are</a:t>
            </a:r>
            <a:r>
              <a:rPr lang="ru-RU" sz="1400" dirty="0">
                <a:ea typeface="Calibri" charset="0"/>
                <a:cs typeface="Times New Roman" charset="0"/>
              </a:rPr>
              <a:t> </a:t>
            </a:r>
            <a:r>
              <a:rPr lang="ru-RU" sz="1400" dirty="0" err="1">
                <a:ea typeface="Calibri" charset="0"/>
                <a:cs typeface="Times New Roman" charset="0"/>
              </a:rPr>
              <a:t>Sensitive</a:t>
            </a:r>
            <a:r>
              <a:rPr lang="ru-RU" sz="1400" dirty="0">
                <a:ea typeface="Calibri" charset="0"/>
                <a:cs typeface="Times New Roman" charset="0"/>
              </a:rPr>
              <a:t> </a:t>
            </a:r>
            <a:r>
              <a:rPr lang="ru-RU" sz="1400" dirty="0" err="1">
                <a:ea typeface="Calibri" charset="0"/>
                <a:cs typeface="Times New Roman" charset="0"/>
              </a:rPr>
              <a:t>to</a:t>
            </a:r>
            <a:r>
              <a:rPr lang="ru-RU" sz="1400" dirty="0">
                <a:ea typeface="Calibri" charset="0"/>
                <a:cs typeface="Times New Roman" charset="0"/>
              </a:rPr>
              <a:t> </a:t>
            </a:r>
            <a:r>
              <a:rPr lang="ru-RU" sz="1400" dirty="0" err="1">
                <a:ea typeface="Calibri" charset="0"/>
                <a:cs typeface="Times New Roman" charset="0"/>
              </a:rPr>
              <a:t>Melatonin</a:t>
            </a:r>
            <a:r>
              <a:rPr lang="ru-RU" sz="1400" dirty="0">
                <a:ea typeface="Calibri" charset="0"/>
                <a:cs typeface="Times New Roman" charset="0"/>
              </a:rPr>
              <a:t> </a:t>
            </a:r>
            <a:r>
              <a:rPr lang="ru-RU" sz="1400" dirty="0" err="1">
                <a:ea typeface="Calibri" charset="0"/>
                <a:cs typeface="Times New Roman" charset="0"/>
              </a:rPr>
              <a:t>and</a:t>
            </a:r>
            <a:r>
              <a:rPr lang="ru-RU" sz="1400" dirty="0">
                <a:ea typeface="Calibri" charset="0"/>
                <a:cs typeface="Times New Roman" charset="0"/>
              </a:rPr>
              <a:t> </a:t>
            </a:r>
            <a:r>
              <a:rPr lang="ru-RU" sz="1400" dirty="0" err="1">
                <a:ea typeface="Calibri" charset="0"/>
                <a:cs typeface="Times New Roman" charset="0"/>
              </a:rPr>
              <a:t>Express</a:t>
            </a:r>
            <a:r>
              <a:rPr lang="ru-RU" sz="1400" dirty="0">
                <a:ea typeface="Calibri" charset="0"/>
                <a:cs typeface="Times New Roman" charset="0"/>
              </a:rPr>
              <a:t> </a:t>
            </a:r>
            <a:r>
              <a:rPr lang="ru-RU" sz="1400" dirty="0" err="1">
                <a:ea typeface="Calibri" charset="0"/>
                <a:cs typeface="Times New Roman" charset="0"/>
              </a:rPr>
              <a:t>Endogenous</a:t>
            </a:r>
            <a:r>
              <a:rPr lang="ru-RU" sz="1400" dirty="0">
                <a:ea typeface="Calibri" charset="0"/>
                <a:cs typeface="Times New Roman" charset="0"/>
              </a:rPr>
              <a:t> </a:t>
            </a:r>
            <a:r>
              <a:rPr lang="ru-RU" sz="1400" dirty="0" err="1">
                <a:ea typeface="Calibri" charset="0"/>
                <a:cs typeface="Times New Roman" charset="0"/>
              </a:rPr>
              <a:t>Circadian</a:t>
            </a:r>
            <a:r>
              <a:rPr lang="ru-RU" sz="1400" dirty="0">
                <a:ea typeface="Calibri" charset="0"/>
                <a:cs typeface="Times New Roman" charset="0"/>
              </a:rPr>
              <a:t> </a:t>
            </a:r>
            <a:r>
              <a:rPr lang="ru-RU" sz="1400" dirty="0" err="1">
                <a:ea typeface="Calibri" charset="0"/>
                <a:cs typeface="Times New Roman" charset="0"/>
              </a:rPr>
              <a:t>Rhythmicity</a:t>
            </a:r>
            <a:r>
              <a:rPr lang="ru-RU" sz="1400" dirty="0">
                <a:ea typeface="Calibri" charset="0"/>
                <a:cs typeface="Times New Roman" charset="0"/>
              </a:rPr>
              <a:t>, </a:t>
            </a:r>
            <a:r>
              <a:rPr lang="ru-RU" sz="1400" i="1" dirty="0">
                <a:ea typeface="Calibri" charset="0"/>
                <a:cs typeface="Times New Roman" charset="0"/>
              </a:rPr>
              <a:t>PLOS ONE</a:t>
            </a:r>
            <a:r>
              <a:rPr lang="ru-RU" sz="1400" dirty="0">
                <a:ea typeface="Calibri" charset="0"/>
                <a:cs typeface="Times New Roman" charset="0"/>
              </a:rPr>
              <a:t>, 2016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1197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741646" cy="706964"/>
          </a:xfrm>
        </p:spPr>
        <p:txBody>
          <a:bodyPr/>
          <a:lstStyle/>
          <a:p>
            <a:r>
              <a:rPr lang="ru-RU" dirty="0"/>
              <a:t>Миф 8: </a:t>
            </a:r>
            <a:r>
              <a:rPr lang="ru-RU" b="0" dirty="0"/>
              <a:t>за обработку речи отвечают 						только зоны </a:t>
            </a:r>
            <a:r>
              <a:rPr lang="ru-RU" b="0" dirty="0" err="1"/>
              <a:t>Брока</a:t>
            </a:r>
            <a:r>
              <a:rPr lang="ru-RU" b="0" dirty="0"/>
              <a:t> и Вернике </a:t>
            </a:r>
          </a:p>
        </p:txBody>
      </p:sp>
      <p:pic>
        <p:nvPicPr>
          <p:cNvPr id="4" name="Содержимое 5" descr="2dc1b201e66e26bda5e190982663b4721eaff15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002" y="2949142"/>
            <a:ext cx="4146792" cy="27245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 descr="First_wernickes_are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783" y="2949143"/>
            <a:ext cx="4489343" cy="27245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3134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Миф 9: </a:t>
            </a:r>
            <a:r>
              <a:rPr lang="ru-RU" b="0" dirty="0"/>
              <a:t>мужской и женский мозг сильно отличаются</a:t>
            </a:r>
          </a:p>
        </p:txBody>
      </p:sp>
      <p:pic>
        <p:nvPicPr>
          <p:cNvPr id="3" name="Изображение 2" descr="5168ff60abbc67ae25cb8901396eead0__144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999" y="2400561"/>
            <a:ext cx="6373818" cy="39836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095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78" y="806417"/>
            <a:ext cx="10256443" cy="970450"/>
          </a:xfrm>
        </p:spPr>
        <p:txBody>
          <a:bodyPr/>
          <a:lstStyle/>
          <a:p>
            <a:r>
              <a:rPr lang="ru-RU" dirty="0"/>
              <a:t>Миф 10: </a:t>
            </a:r>
            <a:r>
              <a:rPr lang="ru-RU" b="0" dirty="0"/>
              <a:t>Существуют «правополушарные» и «левополушарные» люди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065" y="2420458"/>
            <a:ext cx="4663903" cy="38337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577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5813" y="730216"/>
            <a:ext cx="9788357" cy="970450"/>
          </a:xfrm>
        </p:spPr>
        <p:txBody>
          <a:bodyPr/>
          <a:lstStyle/>
          <a:p>
            <a:r>
              <a:rPr lang="ru-RU" dirty="0"/>
              <a:t>Миф 11: Мозг подобен компьютеру</a:t>
            </a:r>
            <a:endParaRPr lang="ru-RU" b="0" dirty="0"/>
          </a:p>
        </p:txBody>
      </p:sp>
      <p:pic>
        <p:nvPicPr>
          <p:cNvPr id="4" name="Изображение 3" descr="preview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53" y="2512216"/>
            <a:ext cx="5975397" cy="38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9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5F9A98-E6F4-524D-9C9A-0DAF9C6BB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73" y="945105"/>
            <a:ext cx="4460272" cy="4460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80021B-041E-4B4F-B451-1968828AAF02}"/>
              </a:ext>
            </a:extLst>
          </p:cNvPr>
          <p:cNvSpPr txBox="1"/>
          <p:nvPr/>
        </p:nvSpPr>
        <p:spPr>
          <a:xfrm>
            <a:off x="1713053" y="5706319"/>
            <a:ext cx="350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scienceblogger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2931AB-C8EE-0646-A67F-8834612D1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207" y="945105"/>
            <a:ext cx="4422655" cy="44226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D2BA80-5FEB-D648-A921-AB085FF70F08}"/>
              </a:ext>
            </a:extLst>
          </p:cNvPr>
          <p:cNvSpPr txBox="1"/>
          <p:nvPr/>
        </p:nvSpPr>
        <p:spPr>
          <a:xfrm>
            <a:off x="6391153" y="5706319"/>
            <a:ext cx="350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damantych75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3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E64E8-081E-6B4B-A86E-B276C7BA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Нейроновости</a:t>
            </a:r>
            <a:r>
              <a:rPr lang="ru-RU" dirty="0"/>
              <a:t> – каждый день!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FA439A0-602F-7D47-96A6-40100B553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485" y="2607921"/>
            <a:ext cx="3211285" cy="321128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C0FF35-CA25-134C-8D39-49295E654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570" y="2607922"/>
            <a:ext cx="3211285" cy="3211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9A3D84-416B-6A4F-B29B-1182D9F3386B}"/>
              </a:ext>
            </a:extLst>
          </p:cNvPr>
          <p:cNvSpPr txBox="1"/>
          <p:nvPr/>
        </p:nvSpPr>
        <p:spPr>
          <a:xfrm>
            <a:off x="4778996" y="5884332"/>
            <a:ext cx="3472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https</a:t>
            </a:r>
            <a:r>
              <a:rPr lang="ru-RU" dirty="0"/>
              <a:t>://</a:t>
            </a:r>
            <a:r>
              <a:rPr lang="ru-RU" dirty="0" err="1"/>
              <a:t>vk.com</a:t>
            </a:r>
            <a:r>
              <a:rPr lang="ru-RU" dirty="0"/>
              <a:t>/</a:t>
            </a:r>
            <a:r>
              <a:rPr lang="ru-RU" dirty="0" err="1"/>
              <a:t>neuronovosti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4E0F38-A8C4-0342-922A-65E84F41B91D}"/>
              </a:ext>
            </a:extLst>
          </p:cNvPr>
          <p:cNvSpPr txBox="1"/>
          <p:nvPr/>
        </p:nvSpPr>
        <p:spPr>
          <a:xfrm>
            <a:off x="1077685" y="58687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http</a:t>
            </a:r>
            <a:r>
              <a:rPr lang="ru-RU" dirty="0"/>
              <a:t>://</a:t>
            </a:r>
            <a:r>
              <a:rPr lang="ru-RU" dirty="0" err="1"/>
              <a:t>neuronovosti.ru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92BBEE-4628-6146-9ED8-D109E4FAE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257" y="2506529"/>
            <a:ext cx="3211285" cy="32112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970042-8B44-5943-B14B-77828AABE0E4}"/>
              </a:ext>
            </a:extLst>
          </p:cNvPr>
          <p:cNvSpPr txBox="1"/>
          <p:nvPr/>
        </p:nvSpPr>
        <p:spPr>
          <a:xfrm>
            <a:off x="8425542" y="58687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https</a:t>
            </a:r>
            <a:r>
              <a:rPr lang="ru-RU" dirty="0"/>
              <a:t>://</a:t>
            </a:r>
            <a:r>
              <a:rPr lang="ru-RU" dirty="0" err="1"/>
              <a:t>t.me</a:t>
            </a:r>
            <a:r>
              <a:rPr lang="ru-RU" dirty="0"/>
              <a:t>/</a:t>
            </a:r>
            <a:r>
              <a:rPr lang="ru-RU" dirty="0" err="1"/>
              <a:t>neuronovosti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687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5C2B5-9683-4240-BB40-C72A885E3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</a:t>
            </a:r>
            <a:r>
              <a:rPr lang="ru-RU" dirty="0" err="1"/>
              <a:t>нейронаук</a:t>
            </a:r>
            <a:r>
              <a:rPr lang="ru-RU" dirty="0"/>
              <a:t> в биографиях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422AD00-F7ED-D741-8467-9459F9C8E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813" y="2836332"/>
            <a:ext cx="2133600" cy="304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392F93-93B2-8F4B-AFA1-E54C7359F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771" y="2836331"/>
            <a:ext cx="2133599" cy="30175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A5650B-5BEC-9642-8E0B-9438DE8FB7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552"/>
          <a:stretch/>
        </p:blipFill>
        <p:spPr>
          <a:xfrm>
            <a:off x="5237729" y="2836332"/>
            <a:ext cx="1899626" cy="30175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C90882-2C35-8246-9CEC-69C2B69C0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6832" y="2939747"/>
            <a:ext cx="2944585" cy="294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23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7889A7-4486-E64D-8D0F-A7D5C07740FC}"/>
              </a:ext>
            </a:extLst>
          </p:cNvPr>
          <p:cNvSpPr txBox="1"/>
          <p:nvPr/>
        </p:nvSpPr>
        <p:spPr>
          <a:xfrm>
            <a:off x="2890580" y="860532"/>
            <a:ext cx="4969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Favorit Pro Medium" panose="02000006030000020004" pitchFamily="2" charset="0"/>
                <a:ea typeface="Favorit Pro Medium" panose="02000006030000020004" pitchFamily="2" charset="0"/>
              </a:rPr>
              <a:t>Алексей </a:t>
            </a:r>
            <a:r>
              <a:rPr lang="ru-RU" sz="4800" dirty="0" err="1">
                <a:solidFill>
                  <a:schemeClr val="bg1"/>
                </a:solidFill>
                <a:latin typeface="Favorit Pro Medium" panose="02000006030000020004" pitchFamily="2" charset="0"/>
                <a:ea typeface="Favorit Pro Medium" panose="02000006030000020004" pitchFamily="2" charset="0"/>
              </a:rPr>
              <a:t>Паевский</a:t>
            </a:r>
            <a:endParaRPr lang="ru-RU" sz="4800" dirty="0">
              <a:solidFill>
                <a:schemeClr val="bg1"/>
              </a:solidFill>
              <a:latin typeface="Favorit Pro Medium" panose="02000006030000020004" pitchFamily="2" charset="0"/>
              <a:ea typeface="Favorit Pro Medium" panose="02000006030000020004" pitchFamily="2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60ECEFE-01CF-2D4F-86E6-D8012DDE3248}"/>
              </a:ext>
            </a:extLst>
          </p:cNvPr>
          <p:cNvSpPr txBox="1">
            <a:spLocks/>
          </p:cNvSpPr>
          <p:nvPr/>
        </p:nvSpPr>
        <p:spPr>
          <a:xfrm>
            <a:off x="269953" y="2361878"/>
            <a:ext cx="7214786" cy="40712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Портал </a:t>
            </a:r>
            <a:r>
              <a:rPr lang="en-US" dirty="0" err="1"/>
              <a:t>Neuronovosti.Ru</a:t>
            </a:r>
            <a:endParaRPr lang="ru-RU" dirty="0"/>
          </a:p>
          <a:p>
            <a:pPr algn="l"/>
            <a:r>
              <a:rPr lang="ru-RU" dirty="0"/>
              <a:t>РГ «</a:t>
            </a:r>
            <a:r>
              <a:rPr lang="ru-RU" dirty="0" err="1"/>
              <a:t>Нейронет</a:t>
            </a:r>
            <a:r>
              <a:rPr lang="ru-RU" dirty="0"/>
              <a:t>»</a:t>
            </a:r>
            <a:endParaRPr lang="en-US" dirty="0"/>
          </a:p>
          <a:p>
            <a:pPr algn="l"/>
            <a:r>
              <a:rPr lang="en-US" dirty="0" err="1"/>
              <a:t>П</a:t>
            </a:r>
            <a:r>
              <a:rPr lang="ru-RU" dirty="0" err="1"/>
              <a:t>ортал</a:t>
            </a:r>
            <a:r>
              <a:rPr lang="ru-RU" dirty="0"/>
              <a:t> </a:t>
            </a:r>
            <a:r>
              <a:rPr lang="en-US" dirty="0" err="1"/>
              <a:t>Mendeleev.Info</a:t>
            </a:r>
            <a:endParaRPr lang="en-US" dirty="0"/>
          </a:p>
          <a:p>
            <a:pPr algn="l"/>
            <a:r>
              <a:rPr lang="en-US" dirty="0" err="1"/>
              <a:t>П</a:t>
            </a:r>
            <a:r>
              <a:rPr lang="ru-RU" dirty="0" err="1"/>
              <a:t>ортал</a:t>
            </a:r>
            <a:r>
              <a:rPr lang="ru-RU" dirty="0"/>
              <a:t> «Российские древности» (</a:t>
            </a:r>
            <a:r>
              <a:rPr lang="ru-RU" dirty="0" err="1"/>
              <a:t>r</a:t>
            </a:r>
            <a:r>
              <a:rPr lang="en-US" dirty="0" err="1"/>
              <a:t>ussianold.ru</a:t>
            </a:r>
            <a:r>
              <a:rPr lang="en-US" dirty="0"/>
              <a:t>)</a:t>
            </a:r>
          </a:p>
          <a:p>
            <a:pPr algn="l"/>
            <a:r>
              <a:rPr lang="en-US" dirty="0" err="1"/>
              <a:t>П</a:t>
            </a:r>
            <a:r>
              <a:rPr lang="ru-RU" dirty="0" err="1"/>
              <a:t>ортал</a:t>
            </a:r>
            <a:r>
              <a:rPr lang="ru-RU" dirty="0"/>
              <a:t> «Живая история науки» (</a:t>
            </a:r>
            <a:r>
              <a:rPr lang="ru-RU" dirty="0" err="1"/>
              <a:t>s</a:t>
            </a:r>
            <a:r>
              <a:rPr lang="en-US" dirty="0" err="1"/>
              <a:t>ciencehistory.online</a:t>
            </a:r>
            <a:r>
              <a:rPr lang="en-US" dirty="0"/>
              <a:t>)</a:t>
            </a:r>
          </a:p>
          <a:p>
            <a:pPr algn="l"/>
            <a:r>
              <a:rPr lang="en-US" dirty="0" err="1"/>
              <a:t>Б</a:t>
            </a:r>
            <a:r>
              <a:rPr lang="ru-RU" dirty="0"/>
              <a:t>лог истории медицины</a:t>
            </a:r>
          </a:p>
          <a:p>
            <a:pPr algn="l"/>
            <a:r>
              <a:rPr lang="ru-RU" dirty="0"/>
              <a:t>Российское географическое общество</a:t>
            </a:r>
          </a:p>
          <a:p>
            <a:pPr algn="l"/>
            <a:r>
              <a:rPr lang="ru-RU" dirty="0"/>
              <a:t>Российское химическое общество</a:t>
            </a:r>
          </a:p>
          <a:p>
            <a:pPr algn="l"/>
            <a:r>
              <a:rPr lang="ru-RU" dirty="0"/>
              <a:t>Порталы </a:t>
            </a:r>
            <a:r>
              <a:rPr lang="ru-RU" dirty="0" err="1"/>
              <a:t>I</a:t>
            </a:r>
            <a:r>
              <a:rPr lang="en-US" dirty="0" err="1"/>
              <a:t>ndicator.Ru</a:t>
            </a:r>
            <a:r>
              <a:rPr lang="en-US" dirty="0"/>
              <a:t>/</a:t>
            </a:r>
            <a:r>
              <a:rPr lang="en-US" dirty="0" err="1"/>
              <a:t>Inscience.News</a:t>
            </a:r>
            <a:endParaRPr lang="en-US" dirty="0"/>
          </a:p>
          <a:p>
            <a:pPr algn="l"/>
            <a:r>
              <a:rPr lang="ru-RU" dirty="0"/>
              <a:t>Центр компетенций НТИ «Новые и мобильные источники энергии» при ФИЦ ПХФ и МХ РАН</a:t>
            </a:r>
          </a:p>
          <a:p>
            <a:pPr algn="l"/>
            <a:r>
              <a:rPr lang="ru-RU" dirty="0"/>
              <a:t>ФИЦ ПХФ и МХ РАН </a:t>
            </a:r>
          </a:p>
          <a:p>
            <a:pPr algn="l"/>
            <a:r>
              <a:rPr lang="ru-RU" dirty="0"/>
              <a:t>Проектный офис Десятилетия наук и технологий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BD5FE1-FC82-C043-A261-79D913E73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148" y="2362427"/>
            <a:ext cx="2666534" cy="2666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8561D4-55A8-DD4B-867F-4FAA1B41D08E}"/>
              </a:ext>
            </a:extLst>
          </p:cNvPr>
          <p:cNvSpPr txBox="1"/>
          <p:nvPr/>
        </p:nvSpPr>
        <p:spPr>
          <a:xfrm>
            <a:off x="8509148" y="5028961"/>
            <a:ext cx="3394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aspasp@yandex.ru</a:t>
            </a:r>
            <a:br>
              <a:rPr lang="en-US" dirty="0"/>
            </a:br>
            <a:r>
              <a:rPr lang="en-US" dirty="0">
                <a:hlinkClick r:id="rId4"/>
              </a:rPr>
              <a:t>https://vk.com/damantych</a:t>
            </a:r>
            <a:endParaRPr lang="ru-RU" dirty="0"/>
          </a:p>
          <a:p>
            <a:r>
              <a:rPr lang="en" dirty="0">
                <a:hlinkClick r:id="rId5"/>
              </a:rPr>
              <a:t>https://t.me/damantych75</a:t>
            </a:r>
            <a:endParaRPr lang="ru-RU" dirty="0"/>
          </a:p>
          <a:p>
            <a:r>
              <a:rPr lang="en" dirty="0"/>
              <a:t>https://</a:t>
            </a:r>
            <a:r>
              <a:rPr lang="en" dirty="0" err="1"/>
              <a:t>t.me</a:t>
            </a:r>
            <a:r>
              <a:rPr lang="en" dirty="0"/>
              <a:t>/</a:t>
            </a:r>
            <a:r>
              <a:rPr lang="en" dirty="0" err="1"/>
              <a:t>scienceblogger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484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5F9A98-E6F4-524D-9C9A-0DAF9C6BB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73" y="945105"/>
            <a:ext cx="4460272" cy="4460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80021B-041E-4B4F-B451-1968828AAF02}"/>
              </a:ext>
            </a:extLst>
          </p:cNvPr>
          <p:cNvSpPr txBox="1"/>
          <p:nvPr/>
        </p:nvSpPr>
        <p:spPr>
          <a:xfrm>
            <a:off x="1713053" y="5706319"/>
            <a:ext cx="350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scienceblogger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2931AB-C8EE-0646-A67F-8834612D1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207" y="945105"/>
            <a:ext cx="4422655" cy="44226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D2BA80-5FEB-D648-A921-AB085FF70F08}"/>
              </a:ext>
            </a:extLst>
          </p:cNvPr>
          <p:cNvSpPr txBox="1"/>
          <p:nvPr/>
        </p:nvSpPr>
        <p:spPr>
          <a:xfrm>
            <a:off x="6391153" y="5706319"/>
            <a:ext cx="350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damantych75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28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1E382-A85A-8942-A142-D21BBC18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Нейрообразование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D0BD6C-7B78-7E48-B2E6-ABD642A2FD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Здорового человека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360C7A-74A7-9344-BC5F-9F70DE816C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Курильщика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2A2FC7-363A-4D44-935D-BB0BEFB6E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690" y="3155785"/>
            <a:ext cx="4011508" cy="319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6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5215AD2-44CC-8446-86F6-A97FD8AF6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</a:t>
            </a:r>
            <a:r>
              <a:rPr lang="ru-RU" dirty="0" err="1"/>
              <a:t>нейрообразование</a:t>
            </a:r>
            <a:r>
              <a:rPr lang="ru-RU" dirty="0"/>
              <a:t>?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E3D551A-8C8C-2140-B09A-8B22DC15B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3800" y="2281351"/>
            <a:ext cx="4321629" cy="4321629"/>
          </a:xfrm>
        </p:spPr>
      </p:pic>
    </p:spTree>
    <p:extLst>
      <p:ext uri="{BB962C8B-B14F-4D97-AF65-F5344CB8AC3E}">
        <p14:creationId xmlns:p14="http://schemas.microsoft.com/office/powerpoint/2010/main" val="390622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5215AD2-44CC-8446-86F6-A97FD8AF6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</a:t>
            </a:r>
            <a:r>
              <a:rPr lang="ru-RU" dirty="0" err="1"/>
              <a:t>нейрообразование</a:t>
            </a:r>
            <a:r>
              <a:rPr lang="ru-RU" dirty="0"/>
              <a:t>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CC5C1C-5AFB-E142-9BD4-EC7A5642E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Educational neuroscience</a:t>
            </a:r>
            <a:endParaRPr lang="ru-RU" dirty="0"/>
          </a:p>
          <a:p>
            <a:r>
              <a:rPr lang="en-US" dirty="0"/>
              <a:t>Education  in neuroscience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462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22DC8-93D8-3546-877E-EEE871F7B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 1: </a:t>
            </a:r>
            <a:r>
              <a:rPr lang="ru-RU" dirty="0" err="1"/>
              <a:t>нейропурга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A20025-0BA2-C944-BD55-3713A10E4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Нейро</a:t>
            </a:r>
            <a:r>
              <a:rPr lang="ru-RU" dirty="0"/>
              <a:t> + … = круто!</a:t>
            </a:r>
          </a:p>
        </p:txBody>
      </p:sp>
    </p:spTree>
    <p:extLst>
      <p:ext uri="{BB962C8B-B14F-4D97-AF65-F5344CB8AC3E}">
        <p14:creationId xmlns:p14="http://schemas.microsoft.com/office/powerpoint/2010/main" val="2044396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22DC8-93D8-3546-877E-EEE871F7B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 1: </a:t>
            </a:r>
            <a:r>
              <a:rPr lang="ru-RU" dirty="0" err="1"/>
              <a:t>нейропурга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A20025-0BA2-C944-BD55-3713A10E4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НЕЙРОКОУЧИНГ</a:t>
            </a:r>
          </a:p>
          <a:p>
            <a:r>
              <a:rPr lang="ru-RU" dirty="0"/>
              <a:t>НЕЙРОТРЕНИНГ</a:t>
            </a:r>
            <a:br>
              <a:rPr lang="ru-RU" dirty="0"/>
            </a:br>
            <a:r>
              <a:rPr lang="ru-RU" dirty="0"/>
              <a:t>НЕЙРОКЛАССЫ</a:t>
            </a:r>
            <a:br>
              <a:rPr lang="ru-RU" dirty="0"/>
            </a:br>
            <a:r>
              <a:rPr lang="ru-RU" dirty="0"/>
              <a:t>НЕЙРОКИНО</a:t>
            </a:r>
          </a:p>
        </p:txBody>
      </p:sp>
    </p:spTree>
    <p:extLst>
      <p:ext uri="{BB962C8B-B14F-4D97-AF65-F5344CB8AC3E}">
        <p14:creationId xmlns:p14="http://schemas.microsoft.com/office/powerpoint/2010/main" val="338029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8AB644-A196-1642-8900-368B432B4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85" y="0"/>
            <a:ext cx="10322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748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{7223B3F4-9304-D649-8D5C-2E3B5DD261A1}tf10001076</Template>
  <TotalTime>5268</TotalTime>
  <Words>562</Words>
  <Application>Microsoft Macintosh PowerPoint</Application>
  <PresentationFormat>Широкоэкранный</PresentationFormat>
  <Paragraphs>83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Century Gothic</vt:lpstr>
      <vt:lpstr>Favorit Pro Medium</vt:lpstr>
      <vt:lpstr>Wingdings 3</vt:lpstr>
      <vt:lpstr>Совет директоров</vt:lpstr>
      <vt:lpstr>Нейрообразование</vt:lpstr>
      <vt:lpstr>Презентация PowerPoint</vt:lpstr>
      <vt:lpstr>Презентация PowerPoint</vt:lpstr>
      <vt:lpstr>Нейрообразование</vt:lpstr>
      <vt:lpstr>Что такое нейрообразование?</vt:lpstr>
      <vt:lpstr>Что такое нейрообразование?</vt:lpstr>
      <vt:lpstr>Проблема 1: нейропурга</vt:lpstr>
      <vt:lpstr>Проблема 1: нейропурга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Проблема 2. Цели</vt:lpstr>
      <vt:lpstr>Проблема 3.  «Вертикальная»</vt:lpstr>
      <vt:lpstr>Проблема 4.   «Горизонтальная» или трансляционная</vt:lpstr>
      <vt:lpstr>Проблема 5. Нейромифы</vt:lpstr>
      <vt:lpstr>Миф 1: наш мозг работает на 10%  </vt:lpstr>
      <vt:lpstr>Миф 2:  нервные клетки не восстанавливаются</vt:lpstr>
      <vt:lpstr>Миф 3: чем больше мозг, тем умнее      человек </vt:lpstr>
      <vt:lpstr>Миф 3: чем больше мозг, тем умнее      человек </vt:lpstr>
      <vt:lpstr>Миф 4: для когнитивных способностей     имеют значение только нейроны </vt:lpstr>
      <vt:lpstr>Миф 5: если мозг получает сквозное      ранение, человек погибает </vt:lpstr>
      <vt:lpstr>Миф 5: если мозг получает сквозное      ранение, человек погибает </vt:lpstr>
      <vt:lpstr>Миф 6: при отсутствии части мозга          утрачивается функция </vt:lpstr>
      <vt:lpstr>Миф 7: всем управляет только один мозг</vt:lpstr>
      <vt:lpstr>Миф 8: за обработку речи отвечают       только зоны Брока и Вернике </vt:lpstr>
      <vt:lpstr>Миф 9: мужской и женский мозг сильно отличаются</vt:lpstr>
      <vt:lpstr>Миф 10: Существуют «правополушарные» и «левополушарные» люди</vt:lpstr>
      <vt:lpstr>Миф 11: Мозг подобен компьютеру</vt:lpstr>
      <vt:lpstr>Нейроновости – каждый день!</vt:lpstr>
      <vt:lpstr>История нейронаук в биографиях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Нейрообразование</dc:title>
  <dc:creator>Microsoft Office User</dc:creator>
  <cp:lastModifiedBy>Microsoft Office User</cp:lastModifiedBy>
  <cp:revision>7</cp:revision>
  <dcterms:created xsi:type="dcterms:W3CDTF">2022-12-05T19:10:52Z</dcterms:created>
  <dcterms:modified xsi:type="dcterms:W3CDTF">2022-12-10T04:36:38Z</dcterms:modified>
</cp:coreProperties>
</file>