
<file path=[Content_Types].xml><?xml version="1.0" encoding="utf-8"?>
<Types xmlns="http://schemas.openxmlformats.org/package/2006/content-types"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1" r:id="rId4"/>
    <p:sldId id="270" r:id="rId5"/>
    <p:sldId id="272" r:id="rId6"/>
    <p:sldId id="259" r:id="rId7"/>
    <p:sldId id="264" r:id="rId8"/>
    <p:sldId id="260" r:id="rId9"/>
    <p:sldId id="261" r:id="rId10"/>
    <p:sldId id="262" r:id="rId11"/>
    <p:sldId id="263" r:id="rId12"/>
    <p:sldId id="273" r:id="rId13"/>
    <p:sldId id="274" r:id="rId14"/>
    <p:sldId id="275" r:id="rId15"/>
    <p:sldId id="277" r:id="rId16"/>
    <p:sldId id="258" r:id="rId1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0" i="0" u="none" strike="noStrike" cap="none" spc="0" normalizeH="0" baseline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35"/>
    <p:restoredTop sz="94754"/>
  </p:normalViewPr>
  <p:slideViewPr>
    <p:cSldViewPr snapToGrid="0" snapToObjects="1">
      <p:cViewPr varScale="1">
        <p:scale>
          <a:sx n="51" d="100"/>
          <a:sy n="51" d="100"/>
        </p:scale>
        <p:origin x="1048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539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59884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74662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448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Заголовок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Автор и дат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>
                <a:solidFill>
                  <a:srgbClr val="FFFFFF"/>
                </a:solidFill>
              </a:defRPr>
            </a:lvl1pPr>
          </a:lstStyle>
          <a:p>
            <a:r>
              <a:t>Автор и дата</a:t>
            </a:r>
          </a:p>
        </p:txBody>
      </p:sp>
      <p:sp>
        <p:nvSpPr>
          <p:cNvPr id="1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13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chemeClr val="accent1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Информационное сообщ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Информационное сообщение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ажный фа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r>
              <a:t>100 %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Информация о факте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Информация о факте</a:t>
            </a:r>
          </a:p>
        </p:txBody>
      </p:sp>
      <p:sp>
        <p:nvSpPr>
          <p:cNvPr id="10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Авторство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Авторство</a:t>
            </a:r>
          </a:p>
        </p:txBody>
      </p:sp>
      <p:sp>
        <p:nvSpPr>
          <p:cNvPr id="116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«Важная цитата»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 (3 шт.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617931575_1991x1322.jpg"/>
          <p:cNvSpPr>
            <a:spLocks noGrp="1"/>
          </p:cNvSpPr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740627569_2880x1920.jpg"/>
          <p:cNvSpPr>
            <a:spLocks noGrp="1"/>
          </p:cNvSpPr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996267730_2880x1920.jpg"/>
          <p:cNvSpPr>
            <a:spLocks noGrp="1"/>
          </p:cNvSpPr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996267730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627569_2880x1920.jpg"/>
          <p:cNvSpPr>
            <a:spLocks noGrp="1"/>
          </p:cNvSpPr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Заголовок презентации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>
                <a:solidFill>
                  <a:srgbClr val="FFFFFF"/>
                </a:solidFill>
              </a:defRPr>
            </a:lvl1pPr>
          </a:lstStyle>
          <a:p>
            <a:r>
              <a:t>Заголовок презентации</a:t>
            </a:r>
          </a:p>
        </p:txBody>
      </p:sp>
      <p:sp>
        <p:nvSpPr>
          <p:cNvPr id="23" name="Автор и дата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Автор и дата</a:t>
            </a:r>
          </a:p>
        </p:txBody>
      </p:sp>
      <p:sp>
        <p:nvSpPr>
          <p:cNvPr id="2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>
                <a:solidFill>
                  <a:srgbClr val="FFFFFF"/>
                </a:solidFill>
              </a:defRPr>
            </a:lvl5pPr>
          </a:lstStyle>
          <a:p>
            <a:r>
              <a:t>Подзаголовок презентации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 фото (вариант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136959463_1989x1321.jpg"/>
          <p:cNvSpPr>
            <a:spLocks noGrp="1"/>
          </p:cNvSpPr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Заголовок слайда</a:t>
            </a:r>
          </a:p>
        </p:txBody>
      </p:sp>
      <p:sp>
        <p:nvSpPr>
          <p:cNvPr id="34" name="Уровень текста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Подзаголовок слайда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Заголовок слайда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43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44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н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, пункты и фот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61" name="Уровень текста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17931575_1991x1322.jpg"/>
          <p:cNvSpPr>
            <a:spLocks noGrp="1"/>
          </p:cNvSpPr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64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аздел">
    <p:bg>
      <p:bgPr>
        <a:solidFill>
          <a:srgbClr val="00346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Заголовок раздела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Заголовок раздела</a:t>
            </a:r>
          </a:p>
        </p:txBody>
      </p:sp>
      <p:sp>
        <p:nvSpPr>
          <p:cNvPr id="72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Заголовок слайда</a:t>
            </a:r>
          </a:p>
        </p:txBody>
      </p:sp>
      <p:sp>
        <p:nvSpPr>
          <p:cNvPr id="80" name="Подзаголовок слайда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слайда</a:t>
            </a:r>
          </a:p>
        </p:txBody>
      </p:sp>
      <p:sp>
        <p:nvSpPr>
          <p:cNvPr id="8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Заголовок повестки дня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Заголовок повестки дня</a:t>
            </a:r>
          </a:p>
        </p:txBody>
      </p:sp>
      <p:sp>
        <p:nvSpPr>
          <p:cNvPr id="89" name="Подзаголовок повестки дня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Подзаголовок повестки дня</a:t>
            </a:r>
          </a:p>
        </p:txBody>
      </p:sp>
      <p:sp>
        <p:nvSpPr>
          <p:cNvPr id="90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Темы повестки дня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/>
          <p:cNvSpPr txBox="1">
            <a:spLocks noGrp="1"/>
          </p:cNvSpPr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Заголовок слайда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Текст пункта на слайде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Когнитивная нагрузка при синхронном переводе: полимодальный анализ"/>
          <p:cNvSpPr txBox="1">
            <a:spLocks noGrp="1"/>
          </p:cNvSpPr>
          <p:nvPr>
            <p:ph type="ctrTitle"/>
          </p:nvPr>
        </p:nvSpPr>
        <p:spPr>
          <a:xfrm>
            <a:off x="1206498" y="412912"/>
            <a:ext cx="21971004" cy="3492726"/>
          </a:xfrm>
          <a:prstGeom prst="rect">
            <a:avLst/>
          </a:prstGeom>
        </p:spPr>
        <p:txBody>
          <a:bodyPr>
            <a:noAutofit/>
          </a:bodyPr>
          <a:lstStyle>
            <a:lvl1pPr defTabSz="2365188">
              <a:defRPr sz="11252" spc="-225"/>
            </a:lvl1pPr>
          </a:lstStyle>
          <a:p>
            <a:r>
              <a:rPr lang="en-US" sz="8000" dirty="0" err="1"/>
              <a:t>О</a:t>
            </a:r>
            <a:r>
              <a:rPr lang="ru-RU" sz="8000" dirty="0" err="1"/>
              <a:t>собенности</a:t>
            </a:r>
            <a:r>
              <a:rPr lang="ru-RU" sz="8000" dirty="0"/>
              <a:t> вербального и невербального проявления когнитивной нагрузки при осуществлении синхронного перевода</a:t>
            </a:r>
            <a:endParaRPr sz="8000" dirty="0"/>
          </a:p>
        </p:txBody>
      </p:sp>
      <p:sp>
        <p:nvSpPr>
          <p:cNvPr id="153" name="А. В. Леонтьева, О. В. Агафонова, А. А. Петров…"/>
          <p:cNvSpPr txBox="1">
            <a:spLocks noGrp="1"/>
          </p:cNvSpPr>
          <p:nvPr>
            <p:ph type="subTitle" sz="quarter" idx="1"/>
          </p:nvPr>
        </p:nvSpPr>
        <p:spPr>
          <a:xfrm>
            <a:off x="9744228" y="6096664"/>
            <a:ext cx="14121588" cy="1905001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 defTabSz="242315">
              <a:lnSpc>
                <a:spcPts val="4600"/>
              </a:lnSpc>
              <a:defRPr sz="2914">
                <a:solidFill>
                  <a:schemeClr val="accent1">
                    <a:lumOff val="1684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А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В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Леонтьева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О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В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.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Агафонова</a:t>
            </a:r>
            <a:endParaRPr sz="3600" b="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r" defTabSz="242315">
              <a:lnSpc>
                <a:spcPts val="4600"/>
              </a:lnSpc>
              <a:defRPr sz="2914" b="0" i="1">
                <a:solidFill>
                  <a:schemeClr val="accent1">
                    <a:lumOff val="1684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Московский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государственный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лингвистический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университет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(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Москва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, </a:t>
            </a:r>
            <a:r>
              <a:rPr sz="3600" dirty="0" err="1">
                <a:solidFill>
                  <a:schemeClr val="bg1">
                    <a:lumMod val="10000"/>
                    <a:lumOff val="90000"/>
                  </a:schemeClr>
                </a:solidFill>
              </a:rPr>
              <a:t>Россия</a:t>
            </a: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)</a:t>
            </a:r>
            <a:endParaRPr sz="3600" i="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r" defTabSz="242315">
              <a:lnSpc>
                <a:spcPts val="4600"/>
              </a:lnSpc>
              <a:defRPr sz="2914" b="0" i="1">
                <a:solidFill>
                  <a:schemeClr val="accent1">
                    <a:lumOff val="1684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lentevanja27@gmail.com</a:t>
            </a:r>
            <a:endParaRPr lang="ru-RU" sz="36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  <a:p>
            <a:pPr algn="r" defTabSz="242315">
              <a:lnSpc>
                <a:spcPts val="4600"/>
              </a:lnSpc>
              <a:defRPr sz="2914" b="0" i="1">
                <a:solidFill>
                  <a:schemeClr val="accent1">
                    <a:lumOff val="16847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n-US" sz="360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olga.agafonova92@gmail.com</a:t>
            </a:r>
            <a:r>
              <a:rPr sz="3600" i="0" dirty="0">
                <a:solidFill>
                  <a:schemeClr val="bg1">
                    <a:lumMod val="10000"/>
                    <a:lumOff val="90000"/>
                  </a:schemeClr>
                </a:solidFill>
              </a:rPr>
              <a:t>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76A4E-07F5-9844-8AEF-0F9CD62159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72" y="4505816"/>
            <a:ext cx="7644439" cy="56896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67C0B2-85D6-F44F-844F-2C874A2D5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032" y="9881230"/>
            <a:ext cx="9036252" cy="481537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901BB-FF29-7A4C-8A9C-26782A9BD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78358" y="9714198"/>
            <a:ext cx="6197600" cy="15875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379228" y="112221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dirty="0"/>
              <a:t>Прагматический жест </a:t>
            </a:r>
            <a:endParaRPr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986F21C-4428-F54B-9D53-EF85ED4F6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9615834"/>
              </p:ext>
            </p:extLst>
          </p:nvPr>
        </p:nvGraphicFramePr>
        <p:xfrm>
          <a:off x="4003590" y="12415470"/>
          <a:ext cx="16533340" cy="1158240"/>
        </p:xfrm>
        <a:graphic>
          <a:graphicData uri="http://schemas.openxmlformats.org/drawingml/2006/table">
            <a:tbl>
              <a:tblPr firstRow="1" bandRow="1">
                <a:effectLst>
                  <a:reflection stA="0" endPos="65000" dist="50800" dir="5400000" sy="-100000" algn="bl" rotWithShape="0"/>
                </a:effectLst>
                <a:tableStyleId>{5940675A-B579-460E-94D1-54222C63F5DA}</a:tableStyleId>
              </a:tblPr>
              <a:tblGrid>
                <a:gridCol w="16533340">
                  <a:extLst>
                    <a:ext uri="{9D8B030D-6E8A-4147-A177-3AD203B41FA5}">
                      <a16:colId xmlns:a16="http://schemas.microsoft.com/office/drawing/2014/main" val="2833504289"/>
                    </a:ext>
                  </a:extLst>
                </a:gridCol>
              </a:tblGrid>
              <a:tr h="417014">
                <a:tc>
                  <a:txBody>
                    <a:bodyPr/>
                    <a:lstStyle/>
                    <a:p>
                      <a:r>
                        <a:rPr lang="de-DE" sz="3200" dirty="0"/>
                        <a:t>“… finden wir </a:t>
                      </a:r>
                      <a:r>
                        <a:rPr lang="de-DE" sz="3200" b="1" dirty="0"/>
                        <a:t>jedes Jahr</a:t>
                      </a:r>
                      <a:r>
                        <a:rPr lang="de-DE" sz="3200" dirty="0"/>
                        <a:t> </a:t>
                      </a:r>
                      <a:r>
                        <a:rPr lang="de-DE" sz="3200" b="1" dirty="0"/>
                        <a:t>in verschiedenen Stellen</a:t>
                      </a:r>
                      <a:r>
                        <a:rPr lang="de-DE" sz="3200" dirty="0"/>
                        <a:t> auf dem (Planeten)“</a:t>
                      </a:r>
                      <a:endParaRPr lang="ru-R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611209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r>
                        <a:rPr lang="ru-RU" sz="3200" dirty="0"/>
                        <a:t>«</a:t>
                      </a:r>
                      <a:r>
                        <a:rPr lang="de-DE" sz="3200" dirty="0"/>
                        <a:t>… </a:t>
                      </a:r>
                      <a:r>
                        <a:rPr lang="ru-RU" sz="3200" dirty="0"/>
                        <a:t> мы находим </a:t>
                      </a:r>
                      <a:r>
                        <a:rPr lang="ru-RU" sz="3200" b="1" dirty="0"/>
                        <a:t>каждый год</a:t>
                      </a:r>
                      <a:r>
                        <a:rPr lang="ru-RU" sz="3200" dirty="0"/>
                        <a:t> </a:t>
                      </a:r>
                      <a:r>
                        <a:rPr lang="ru-RU" sz="3200" b="1" dirty="0"/>
                        <a:t>в разных уголках</a:t>
                      </a:r>
                      <a:r>
                        <a:rPr lang="ru-RU" sz="3200" dirty="0"/>
                        <a:t> нашей (планеты)»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674846"/>
                  </a:ext>
                </a:extLst>
              </a:tr>
            </a:tbl>
          </a:graphicData>
        </a:graphic>
      </p:graphicFrame>
      <p:pic>
        <p:nvPicPr>
          <p:cNvPr id="2" name="Ex_pragm_PUOH" descr="Ex_pragm_PUOH">
            <a:hlinkClick r:id="" action="ppaction://media"/>
            <a:extLst>
              <a:ext uri="{FF2B5EF4-FFF2-40B4-BE49-F238E27FC236}">
                <a16:creationId xmlns:a16="http://schemas.microsoft.com/office/drawing/2014/main" id="{C04DCB8A-6B3C-D745-AEBA-446E32D160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2426" y="1179898"/>
            <a:ext cx="18239148" cy="102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008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П</a:t>
            </a:r>
            <a:r>
              <a:rPr lang="ru-RU" dirty="0" err="1"/>
              <a:t>ример</a:t>
            </a:r>
            <a:r>
              <a:rPr lang="ru-RU" dirty="0"/>
              <a:t> использования дейктического жеста </a:t>
            </a:r>
            <a:endParaRPr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986F21C-4428-F54B-9D53-EF85ED4F6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3958369"/>
              </p:ext>
            </p:extLst>
          </p:nvPr>
        </p:nvGraphicFramePr>
        <p:xfrm>
          <a:off x="4003590" y="12415470"/>
          <a:ext cx="16533340" cy="1158240"/>
        </p:xfrm>
        <a:graphic>
          <a:graphicData uri="http://schemas.openxmlformats.org/drawingml/2006/table">
            <a:tbl>
              <a:tblPr firstRow="1" bandRow="1">
                <a:effectLst>
                  <a:reflection stA="0" endPos="65000" dist="50800" dir="5400000" sy="-100000" algn="bl" rotWithShape="0"/>
                </a:effectLst>
                <a:tableStyleId>{5940675A-B579-460E-94D1-54222C63F5DA}</a:tableStyleId>
              </a:tblPr>
              <a:tblGrid>
                <a:gridCol w="16533340">
                  <a:extLst>
                    <a:ext uri="{9D8B030D-6E8A-4147-A177-3AD203B41FA5}">
                      <a16:colId xmlns:a16="http://schemas.microsoft.com/office/drawing/2014/main" val="2833504289"/>
                    </a:ext>
                  </a:extLst>
                </a:gridCol>
              </a:tblGrid>
              <a:tr h="417014">
                <a:tc>
                  <a:txBody>
                    <a:bodyPr/>
                    <a:lstStyle/>
                    <a:p>
                      <a:r>
                        <a:rPr lang="de-DE" sz="3200" dirty="0"/>
                        <a:t>“…</a:t>
                      </a:r>
                      <a:r>
                        <a:rPr lang="ru-RU" sz="3200" dirty="0"/>
                        <a:t> </a:t>
                      </a:r>
                      <a:r>
                        <a:rPr lang="de-DE" sz="3200" dirty="0"/>
                        <a:t>aber </a:t>
                      </a:r>
                      <a:r>
                        <a:rPr lang="de-DE" sz="3200" b="1" dirty="0"/>
                        <a:t>die</a:t>
                      </a:r>
                      <a:r>
                        <a:rPr lang="de-DE" sz="3200" dirty="0"/>
                        <a:t> </a:t>
                      </a:r>
                      <a:r>
                        <a:rPr lang="de-DE" sz="3200" b="1" dirty="0"/>
                        <a:t>die Biologen</a:t>
                      </a:r>
                      <a:r>
                        <a:rPr lang="de-DE" sz="3200" dirty="0"/>
                        <a:t>“</a:t>
                      </a:r>
                      <a:endParaRPr lang="ru-R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611209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r>
                        <a:rPr lang="ru-RU" sz="3200" dirty="0"/>
                        <a:t>«</a:t>
                      </a:r>
                      <a:r>
                        <a:rPr lang="de-DE" sz="3200" dirty="0"/>
                        <a:t>… </a:t>
                      </a:r>
                      <a:r>
                        <a:rPr lang="ru-RU" sz="3200" dirty="0"/>
                        <a:t> но </a:t>
                      </a:r>
                      <a:r>
                        <a:rPr lang="ru-RU" sz="3200" b="1" dirty="0"/>
                        <a:t>те те биологи</a:t>
                      </a:r>
                      <a:r>
                        <a:rPr lang="ru-RU" sz="3200" dirty="0"/>
                        <a:t>»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674846"/>
                  </a:ext>
                </a:extLst>
              </a:tr>
            </a:tbl>
          </a:graphicData>
        </a:graphic>
      </p:graphicFrame>
      <p:pic>
        <p:nvPicPr>
          <p:cNvPr id="3" name="Ex_deixis_point" descr="Ex_deixis_point">
            <a:hlinkClick r:id="" action="ppaction://media"/>
            <a:extLst>
              <a:ext uri="{FF2B5EF4-FFF2-40B4-BE49-F238E27FC236}">
                <a16:creationId xmlns:a16="http://schemas.microsoft.com/office/drawing/2014/main" id="{97A50B43-7287-7440-9DD9-BA0AA67821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50686" y="1234999"/>
            <a:ext cx="18239148" cy="10259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319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EF1D-7904-1F7A-DE1F-1F83EECD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309784"/>
            <a:ext cx="21971000" cy="901700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1 раунд русский-английский / английский-русский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FD883B-F100-1AB6-900F-26C406395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1625600"/>
            <a:ext cx="21971000" cy="1087891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Проанализированы записи 23 участников эксперимента</a:t>
            </a:r>
            <a:endParaRPr lang="en-US" dirty="0"/>
          </a:p>
          <a:p>
            <a:r>
              <a:rPr lang="ru-RU" dirty="0"/>
              <a:t>Общее количество трудностей</a:t>
            </a:r>
            <a:r>
              <a:rPr lang="en-US" dirty="0"/>
              <a:t>: 4894</a:t>
            </a:r>
          </a:p>
          <a:p>
            <a:r>
              <a:rPr lang="ru-RU" dirty="0"/>
              <a:t>Общее количество трудностей, сопровождающихся жестами</a:t>
            </a:r>
            <a:r>
              <a:rPr lang="en-US" dirty="0"/>
              <a:t>: 3180 (65%</a:t>
            </a:r>
            <a:r>
              <a:rPr lang="ru-RU" dirty="0"/>
              <a:t>)</a:t>
            </a:r>
          </a:p>
          <a:p>
            <a:r>
              <a:rPr lang="ru-RU" dirty="0"/>
              <a:t>Наиболее используемые жесты</a:t>
            </a:r>
            <a:r>
              <a:rPr lang="en-US" dirty="0"/>
              <a:t>: </a:t>
            </a:r>
            <a:r>
              <a:rPr lang="ru-RU" dirty="0"/>
              <a:t>адаптеры</a:t>
            </a:r>
            <a:r>
              <a:rPr lang="en-US" dirty="0"/>
              <a:t> (~ 40%) and </a:t>
            </a:r>
            <a:r>
              <a:rPr lang="ru-RU" dirty="0"/>
              <a:t>прагматические</a:t>
            </a:r>
            <a:r>
              <a:rPr lang="en-US" dirty="0"/>
              <a:t> (~ 30%). </a:t>
            </a:r>
          </a:p>
          <a:p>
            <a:r>
              <a:rPr lang="ru-RU" dirty="0"/>
              <a:t>Значимых различий в переводе с </a:t>
            </a:r>
            <a:r>
              <a:rPr lang="en-US" dirty="0"/>
              <a:t>L1 </a:t>
            </a:r>
            <a:r>
              <a:rPr lang="en-US" dirty="0" err="1"/>
              <a:t>н</a:t>
            </a:r>
            <a:r>
              <a:rPr lang="ru-RU" dirty="0"/>
              <a:t>а </a:t>
            </a:r>
            <a:r>
              <a:rPr lang="en-US" dirty="0"/>
              <a:t>L2 </a:t>
            </a:r>
            <a:r>
              <a:rPr lang="ru-RU" dirty="0"/>
              <a:t>обнаружено не было</a:t>
            </a:r>
          </a:p>
          <a:p>
            <a:r>
              <a:rPr lang="ru-RU" dirty="0"/>
              <a:t>Порядок предъявления стимульного материала может оказывать влияние на использование жестов. Так, испытуемые, которые сначала переводили на английский язык, а потом на русский, использовали больше дейктических и репрезентирующих жестов</a:t>
            </a:r>
          </a:p>
          <a:p>
            <a:r>
              <a:rPr lang="ru-RU" dirty="0"/>
              <a:t>У менее опытных переводчиков наблюдается большее количество </a:t>
            </a:r>
            <a:r>
              <a:rPr lang="ru-RU" dirty="0" err="1"/>
              <a:t>саккад</a:t>
            </a:r>
            <a:r>
              <a:rPr lang="ru-RU" dirty="0"/>
              <a:t> в момент затруднений, чем у более опытных коллег</a:t>
            </a:r>
          </a:p>
          <a:p>
            <a:r>
              <a:rPr lang="ru-RU" dirty="0"/>
              <a:t>Менее опытные синхронисты использовали большее количество жестов, а сами жесты по характеру были более разнообразными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74313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1AEF1D-7904-1F7A-DE1F-1F83EECDA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500" y="309784"/>
            <a:ext cx="21971000" cy="901700"/>
          </a:xfrm>
        </p:spPr>
        <p:txBody>
          <a:bodyPr>
            <a:normAutofit/>
          </a:bodyPr>
          <a:lstStyle/>
          <a:p>
            <a:pPr algn="ctr"/>
            <a:r>
              <a:rPr lang="ru-RU" sz="6000" dirty="0"/>
              <a:t>2 раунд русский-немецкий / немецкий-русский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9FD883B-F100-1AB6-900F-26C406395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1625600"/>
            <a:ext cx="21971000" cy="10878916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Проанализированы записи 20 участников эксперимента</a:t>
            </a:r>
            <a:endParaRPr lang="en-US" dirty="0"/>
          </a:p>
          <a:p>
            <a:r>
              <a:rPr lang="ru-RU" dirty="0"/>
              <a:t>Общее количество трудностей</a:t>
            </a:r>
            <a:r>
              <a:rPr lang="en-US" dirty="0"/>
              <a:t>:</a:t>
            </a:r>
            <a:r>
              <a:rPr lang="ru-RU" dirty="0"/>
              <a:t> 1158</a:t>
            </a:r>
            <a:r>
              <a:rPr lang="en" dirty="0"/>
              <a:t> </a:t>
            </a:r>
          </a:p>
          <a:p>
            <a:r>
              <a:rPr lang="ru-RU" dirty="0"/>
              <a:t>большинство</a:t>
            </a:r>
            <a:r>
              <a:rPr lang="en" dirty="0"/>
              <a:t> (69%) </a:t>
            </a:r>
            <a:r>
              <a:rPr lang="ru-RU" dirty="0"/>
              <a:t>сопровождалось жестами</a:t>
            </a:r>
          </a:p>
          <a:p>
            <a:r>
              <a:rPr lang="ru-RU" dirty="0"/>
              <a:t>Различий в использовании жестов или направлении перевода обнаружено не было (как и в 1 раунде)</a:t>
            </a:r>
          </a:p>
          <a:p>
            <a:r>
              <a:rPr lang="ru-RU" dirty="0"/>
              <a:t>! Разрешения трудностей чаще всего сопровождались трудностями при переводе с немецкого языка на русский, чем с русского на немецкий</a:t>
            </a:r>
          </a:p>
          <a:p>
            <a:r>
              <a:rPr lang="ru-RU" dirty="0"/>
              <a:t>Те синхронисты, которые сначала осуществляли перевод с немецкого на русский, были склонны к более частотному использованию жестов в моменты возникновения трудностей, чем те испытуемые, которые сначала осуществляли перевод с русского на немецкий</a:t>
            </a:r>
          </a:p>
          <a:p>
            <a:r>
              <a:rPr lang="ru-RU" dirty="0"/>
              <a:t>32% из 804 жестов, использованных с трудностями или их разрешениями в материале перевода </a:t>
            </a:r>
            <a:r>
              <a:rPr lang="en-US" dirty="0"/>
              <a:t>RUS-GER, </a:t>
            </a:r>
            <a:r>
              <a:rPr lang="ru-RU" dirty="0"/>
              <a:t>обладали прагматическими функциями</a:t>
            </a:r>
          </a:p>
        </p:txBody>
      </p:sp>
    </p:spTree>
    <p:extLst>
      <p:ext uri="{BB962C8B-B14F-4D97-AF65-F5344CB8AC3E}">
        <p14:creationId xmlns:p14="http://schemas.microsoft.com/office/powerpoint/2010/main" val="3860546565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E47EA-51DA-1667-6379-275023A3B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Выводы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64F6DF-D0F0-AD84-2ED8-A19E86CB6C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6500" y="2385663"/>
            <a:ext cx="22517100" cy="10118853"/>
          </a:xfrm>
        </p:spPr>
        <p:txBody>
          <a:bodyPr>
            <a:normAutofit/>
          </a:bodyPr>
          <a:lstStyle/>
          <a:p>
            <a:r>
              <a:rPr lang="en-US" dirty="0"/>
              <a:t>G</a:t>
            </a:r>
            <a:r>
              <a:rPr lang="ru-RU" dirty="0" err="1"/>
              <a:t>редоставить</a:t>
            </a:r>
            <a:r>
              <a:rPr lang="ru-RU" dirty="0"/>
              <a:t> переводчикам, обучающимся синхронному переводу, возможность попробовать различные кинетические стили перевода (более </a:t>
            </a:r>
            <a:r>
              <a:rPr lang="ru-RU" dirty="0" err="1"/>
              <a:t>сдержанныи</a:t>
            </a:r>
            <a:r>
              <a:rPr lang="ru-RU" dirty="0"/>
              <a:t>̆ или, наоборот, более </a:t>
            </a:r>
            <a:r>
              <a:rPr lang="ru-RU" dirty="0" err="1"/>
              <a:t>свободныи</a:t>
            </a:r>
            <a:r>
              <a:rPr lang="ru-RU" dirty="0"/>
              <a:t>̆ в плане жестов), чтобы они могли определить, </a:t>
            </a:r>
            <a:r>
              <a:rPr lang="ru-RU" dirty="0" err="1"/>
              <a:t>какои</a:t>
            </a:r>
            <a:r>
              <a:rPr lang="ru-RU" dirty="0"/>
              <a:t>̆ из них является наиболее эффективным в каждом индивидуальном случае. </a:t>
            </a:r>
          </a:p>
          <a:p>
            <a:r>
              <a:rPr lang="ru-RU" dirty="0"/>
              <a:t>Как отмечает </a:t>
            </a:r>
            <a:r>
              <a:rPr lang="ru-RU" dirty="0" err="1"/>
              <a:t>Гальвао</a:t>
            </a:r>
            <a:r>
              <a:rPr lang="ru-RU" dirty="0"/>
              <a:t> [</a:t>
            </a:r>
            <a:r>
              <a:rPr lang="en-US" dirty="0" err="1"/>
              <a:t>Galvão</a:t>
            </a:r>
            <a:r>
              <a:rPr lang="en-US" dirty="0"/>
              <a:t> 2020], </a:t>
            </a:r>
            <a:r>
              <a:rPr lang="ru-RU" dirty="0" err="1"/>
              <a:t>общеизвестныи</a:t>
            </a:r>
            <a:r>
              <a:rPr lang="ru-RU" dirty="0"/>
              <a:t>̆ феномен индивидуального "стиля перевода" можно интерпретировать также в контексте невербального поведения: у каждого переводчика есть свой </a:t>
            </a:r>
            <a:r>
              <a:rPr lang="ru-RU" dirty="0" err="1"/>
              <a:t>собственныи</a:t>
            </a:r>
            <a:r>
              <a:rPr lang="ru-RU" dirty="0"/>
              <a:t>̆ стиль жестикуляции при переводе. </a:t>
            </a:r>
          </a:p>
        </p:txBody>
      </p:sp>
    </p:spTree>
    <p:extLst>
      <p:ext uri="{BB962C8B-B14F-4D97-AF65-F5344CB8AC3E}">
        <p14:creationId xmlns:p14="http://schemas.microsoft.com/office/powerpoint/2010/main" val="175888406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2E47EA-51DA-1667-6379-275023A3B9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5" y="619876"/>
            <a:ext cx="21971000" cy="1433163"/>
          </a:xfrm>
        </p:spPr>
        <p:txBody>
          <a:bodyPr/>
          <a:lstStyle/>
          <a:p>
            <a:pPr algn="ctr"/>
            <a:r>
              <a:rPr lang="ru-RU" dirty="0"/>
              <a:t>Пролонгация исследования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2DEF47-3ADD-BC1C-7969-618943CA2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950" y="2385663"/>
            <a:ext cx="16325850" cy="927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2306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9F4A25-4E77-4946-8923-CCCFBC3A3B02}"/>
              </a:ext>
            </a:extLst>
          </p:cNvPr>
          <p:cNvSpPr txBox="1"/>
          <p:nvPr/>
        </p:nvSpPr>
        <p:spPr>
          <a:xfrm>
            <a:off x="1087396" y="5928502"/>
            <a:ext cx="22192734" cy="145680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2438338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8800" b="0" i="0" u="none" strike="noStrike" cap="none" spc="0" normalizeH="0" baseline="0" dirty="0">
                <a:ln>
                  <a:noFill/>
                </a:ln>
                <a:solidFill>
                  <a:schemeClr val="bg1">
                    <a:lumMod val="10000"/>
                    <a:lumOff val="90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Благодарим за внимание!</a:t>
            </a:r>
          </a:p>
        </p:txBody>
      </p:sp>
      <p:sp>
        <p:nvSpPr>
          <p:cNvPr id="4" name="Автор и дата">
            <a:extLst>
              <a:ext uri="{FF2B5EF4-FFF2-40B4-BE49-F238E27FC236}">
                <a16:creationId xmlns:a16="http://schemas.microsoft.com/office/drawing/2014/main" id="{6B5149B1-A935-7C44-A467-5A890041C15C}"/>
              </a:ext>
            </a:extLst>
          </p:cNvPr>
          <p:cNvSpPr txBox="1">
            <a:spLocks/>
          </p:cNvSpPr>
          <p:nvPr/>
        </p:nvSpPr>
        <p:spPr>
          <a:xfrm>
            <a:off x="1087396" y="11712683"/>
            <a:ext cx="13122874" cy="1309138"/>
          </a:xfrm>
          <a:prstGeom prst="rect">
            <a:avLst/>
          </a:prstGeom>
        </p:spPr>
        <p:txBody>
          <a:bodyPr>
            <a:noAutofit/>
          </a:bodyPr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hangingPunct="1"/>
            <a:r>
              <a:rPr lang="ru-RU" sz="3200" dirty="0">
                <a:solidFill>
                  <a:srgbClr val="FEFEFE"/>
                </a:solidFill>
              </a:rPr>
              <a:t>Исследование выполнено в Московском государственном лингвистическом университете за счет гранта Российского научного фонда (проект №19-18-00357) 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dirty="0"/>
              <a:t>Синхронный перевод</a:t>
            </a:r>
            <a:endParaRPr dirty="0"/>
          </a:p>
        </p:txBody>
      </p:sp>
      <p:sp>
        <p:nvSpPr>
          <p:cNvPr id="157" name="Текст пункта на слайде"/>
          <p:cNvSpPr txBox="1">
            <a:spLocks noGrp="1"/>
          </p:cNvSpPr>
          <p:nvPr>
            <p:ph type="body" idx="1"/>
          </p:nvPr>
        </p:nvSpPr>
        <p:spPr>
          <a:xfrm>
            <a:off x="1124984" y="3397276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Комплексная, </a:t>
            </a:r>
            <a:r>
              <a:rPr lang="ru-RU" dirty="0" err="1"/>
              <a:t>энергозатратная</a:t>
            </a:r>
            <a:r>
              <a:rPr lang="ru-RU" dirty="0"/>
              <a:t> деятельность, которая затрагивает работу психических и когнитивных процессов, так как одновременно переводчик должен обрабатывать поступающий сигнал (исходный текст) и продуцировать собственную речь (текст перевода)  (</a:t>
            </a:r>
            <a:r>
              <a:rPr lang="ru-RU" dirty="0" err="1"/>
              <a:t>Lederer</a:t>
            </a:r>
            <a:r>
              <a:rPr lang="ru-RU" dirty="0"/>
              <a:t> 1981, </a:t>
            </a:r>
            <a:r>
              <a:rPr lang="ru-RU" dirty="0" err="1"/>
              <a:t>Seeber</a:t>
            </a:r>
            <a:r>
              <a:rPr lang="ru-RU" dirty="0"/>
              <a:t> 2011, 2013; </a:t>
            </a:r>
            <a:r>
              <a:rPr lang="ru-RU" dirty="0" err="1"/>
              <a:t>Stachowiak-Szymczak</a:t>
            </a:r>
            <a:r>
              <a:rPr lang="ru-RU" dirty="0"/>
              <a:t> 2019)</a:t>
            </a:r>
          </a:p>
          <a:p>
            <a:r>
              <a:rPr lang="ru-RU" dirty="0"/>
              <a:t>ГИПОТЕЗА: </a:t>
            </a:r>
          </a:p>
          <a:p>
            <a:r>
              <a:rPr lang="ru-RU" dirty="0"/>
              <a:t>Высокая степень когнитивной нагрузки влияет на процесс перевода, что может отражаться на вербальном и невербальном уровнях</a:t>
            </a:r>
            <a:endParaRPr dirty="0"/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слайда">
            <a:extLst>
              <a:ext uri="{FF2B5EF4-FFF2-40B4-BE49-F238E27FC236}">
                <a16:creationId xmlns:a16="http://schemas.microsoft.com/office/drawing/2014/main" id="{720DF655-0F0B-1597-A4E6-66625E3E5B11}"/>
              </a:ext>
            </a:extLst>
          </p:cNvPr>
          <p:cNvSpPr txBox="1">
            <a:spLocks/>
          </p:cNvSpPr>
          <p:nvPr/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0" marR="0" indent="457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0" marR="0" indent="914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0" marR="0" indent="1371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0" marR="0" indent="18288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0" marR="0" indent="22860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0" marR="0" indent="27432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0" marR="0" indent="32004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0" marR="0" indent="3657600" algn="l" defTabSz="2438338" rtl="0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500" b="1" i="0" u="none" strike="noStrike" cap="none" spc="-170" baseline="0">
                <a:solidFill>
                  <a:schemeClr val="accent1">
                    <a:hueOff val="114395"/>
                    <a:lumOff val="-24975"/>
                  </a:schemeClr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ctr" hangingPunct="1"/>
            <a:r>
              <a:rPr lang="ru-RU" dirty="0"/>
              <a:t>Материал исследования</a:t>
            </a:r>
          </a:p>
        </p:txBody>
      </p:sp>
      <p:sp>
        <p:nvSpPr>
          <p:cNvPr id="4" name="Текст пункта на слайде">
            <a:extLst>
              <a:ext uri="{FF2B5EF4-FFF2-40B4-BE49-F238E27FC236}">
                <a16:creationId xmlns:a16="http://schemas.microsoft.com/office/drawing/2014/main" id="{5654522A-38CF-1E36-FF9A-40991C645A80}"/>
              </a:ext>
            </a:extLst>
          </p:cNvPr>
          <p:cNvSpPr txBox="1">
            <a:spLocks/>
          </p:cNvSpPr>
          <p:nvPr/>
        </p:nvSpPr>
        <p:spPr>
          <a:xfrm>
            <a:off x="1124984" y="2060801"/>
            <a:ext cx="21971000" cy="9592487"/>
          </a:xfrm>
          <a:prstGeom prst="rect">
            <a:avLst/>
          </a:prstGeom>
        </p:spPr>
        <p:txBody>
          <a:bodyPr/>
          <a:lstStyle>
            <a:lvl1pPr marL="609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1pPr>
            <a:lvl2pPr marL="1219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2pPr>
            <a:lvl3pPr marL="1828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3pPr>
            <a:lvl4pPr marL="2438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4pPr>
            <a:lvl5pPr marL="30480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5pPr>
            <a:lvl6pPr marL="36576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6pPr>
            <a:lvl7pPr marL="42672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7pPr>
            <a:lvl8pPr marL="48768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8pPr>
            <a:lvl9pPr marL="5486400" marR="0" indent="-609600" algn="l" defTabSz="2438338" rtl="0" latinLnBrk="0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marL="0" indent="0" algn="ctr" hangingPunct="1">
              <a:buNone/>
            </a:pPr>
            <a:r>
              <a:rPr lang="ru-RU" sz="4000" dirty="0"/>
              <a:t>2 этапа исследования:</a:t>
            </a:r>
          </a:p>
          <a:p>
            <a:pPr marL="0" indent="0" hangingPunct="1">
              <a:buNone/>
            </a:pPr>
            <a:r>
              <a:rPr lang="ru-RU" sz="4000" dirty="0"/>
              <a:t>1 раунд – запись синхронного перевода в языковой паре русский-английский / английский русский</a:t>
            </a:r>
          </a:p>
          <a:p>
            <a:pPr hangingPunct="1"/>
            <a:r>
              <a:rPr lang="ru-RU" sz="4000" dirty="0"/>
              <a:t>30 испытуемых;</a:t>
            </a:r>
          </a:p>
          <a:p>
            <a:pPr hangingPunct="1"/>
            <a:r>
              <a:rPr lang="de-DE" sz="4000" dirty="0"/>
              <a:t>~ </a:t>
            </a:r>
            <a:r>
              <a:rPr lang="ru-RU" sz="4000" dirty="0"/>
              <a:t>600 минут видеоматериала</a:t>
            </a:r>
          </a:p>
          <a:p>
            <a:pPr marL="0" indent="0" hangingPunct="1">
              <a:buNone/>
            </a:pPr>
            <a:r>
              <a:rPr lang="ru-RU" sz="4000" dirty="0"/>
              <a:t>2 раунд – запись синхронного перевода в языковой паре немецкий / немецкий русский</a:t>
            </a:r>
          </a:p>
          <a:p>
            <a:pPr hangingPunct="1"/>
            <a:r>
              <a:rPr lang="ru-RU" sz="4000" dirty="0"/>
              <a:t>20 испытуемых;</a:t>
            </a:r>
          </a:p>
          <a:p>
            <a:pPr hangingPunct="1"/>
            <a:r>
              <a:rPr lang="de-DE" sz="4000" dirty="0"/>
              <a:t>~ </a:t>
            </a:r>
            <a:r>
              <a:rPr lang="ru-RU" sz="4000" dirty="0"/>
              <a:t>400 минут видеоматериала</a:t>
            </a:r>
          </a:p>
          <a:p>
            <a:pPr marL="0" indent="0" hangingPunct="1">
              <a:buNone/>
            </a:pPr>
            <a:endParaRPr lang="ru-RU" sz="4000" dirty="0"/>
          </a:p>
          <a:p>
            <a:pPr marL="0" indent="0" hangingPunct="1">
              <a:spcBef>
                <a:spcPts val="0"/>
              </a:spcBef>
              <a:buNone/>
            </a:pPr>
            <a:r>
              <a:rPr lang="ru-RU" sz="4000" dirty="0"/>
              <a:t>Стимульный материал: аудио лекции на тему биоразнообразия и исчезновения видов</a:t>
            </a:r>
          </a:p>
          <a:p>
            <a:pPr marL="0" indent="0" hangingPunct="1">
              <a:spcBef>
                <a:spcPts val="0"/>
              </a:spcBef>
              <a:buNone/>
            </a:pPr>
            <a:r>
              <a:rPr lang="ru-RU" sz="4000" dirty="0"/>
              <a:t>Участники эксперимента: синхронные переводчики, носители русского языка</a:t>
            </a:r>
          </a:p>
          <a:p>
            <a:pPr hangingPunct="1"/>
            <a:endParaRPr lang="ru-RU" sz="4000" dirty="0"/>
          </a:p>
          <a:p>
            <a:pPr marL="0" indent="0" hangingPunct="1">
              <a:buNone/>
            </a:pPr>
            <a:endParaRPr lang="ru-RU" sz="4000" dirty="0"/>
          </a:p>
          <a:p>
            <a:pPr marL="914400" indent="-914400" hangingPunct="1">
              <a:buAutoNum type="arabicParenR"/>
            </a:pP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131518136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 err="1"/>
              <a:t>П</a:t>
            </a:r>
            <a:r>
              <a:rPr lang="ru-RU" dirty="0" err="1"/>
              <a:t>роцедура</a:t>
            </a:r>
            <a:r>
              <a:rPr lang="ru-RU" dirty="0"/>
              <a:t> эксперимента</a:t>
            </a:r>
            <a:endParaRPr dirty="0"/>
          </a:p>
        </p:txBody>
      </p:sp>
      <p:sp>
        <p:nvSpPr>
          <p:cNvPr id="157" name="Текст пункта на слайде"/>
          <p:cNvSpPr txBox="1">
            <a:spLocks noGrp="1"/>
          </p:cNvSpPr>
          <p:nvPr>
            <p:ph type="body" idx="1"/>
          </p:nvPr>
        </p:nvSpPr>
        <p:spPr>
          <a:xfrm>
            <a:off x="1124984" y="3397276"/>
            <a:ext cx="21971000" cy="8256012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Запись материала была проведена с помощью двух камер: Sony HXR-NX30P (1920х1080 FHD, 25 FPS) с микрофоном Sony ECM-XM1 и </a:t>
            </a:r>
            <a:r>
              <a:rPr lang="ru-RU" dirty="0" err="1"/>
              <a:t>GoPro</a:t>
            </a:r>
            <a:r>
              <a:rPr lang="ru-RU" dirty="0"/>
              <a:t> HERO3+ Silver (1920x1080 HD, 25-30 FPS). </a:t>
            </a:r>
          </a:p>
          <a:p>
            <a:r>
              <a:rPr lang="ru-RU" dirty="0"/>
              <a:t>Использовалось </a:t>
            </a:r>
            <a:r>
              <a:rPr lang="ru-RU" dirty="0" err="1"/>
              <a:t>окулографическое</a:t>
            </a:r>
            <a:r>
              <a:rPr lang="ru-RU" dirty="0"/>
              <a:t> оборудование – </a:t>
            </a:r>
            <a:r>
              <a:rPr lang="de-DE" dirty="0" err="1"/>
              <a:t>Tobii</a:t>
            </a:r>
            <a:r>
              <a:rPr lang="de-DE" dirty="0"/>
              <a:t> Pro </a:t>
            </a:r>
            <a:r>
              <a:rPr lang="de-DE" dirty="0" err="1"/>
              <a:t>Glasses</a:t>
            </a:r>
            <a:r>
              <a:rPr lang="de-DE" dirty="0"/>
              <a:t> 2</a:t>
            </a:r>
            <a:r>
              <a:rPr lang="ru-RU" dirty="0"/>
              <a:t> (на первом раунде)</a:t>
            </a:r>
          </a:p>
          <a:p>
            <a:r>
              <a:rPr lang="en-US" dirty="0" err="1"/>
              <a:t>П</a:t>
            </a:r>
            <a:r>
              <a:rPr lang="ru-RU" dirty="0" err="1"/>
              <a:t>олимодальный</a:t>
            </a:r>
            <a:r>
              <a:rPr lang="ru-RU" dirty="0"/>
              <a:t> анализ материала</a:t>
            </a:r>
            <a:r>
              <a:rPr lang="en-US" dirty="0"/>
              <a:t> </a:t>
            </a:r>
            <a:r>
              <a:rPr lang="ru-RU" dirty="0"/>
              <a:t>проводился в специальной программе для аннотирования жестов и речи ELAN (</a:t>
            </a:r>
            <a:r>
              <a:rPr lang="ru-RU" dirty="0" err="1"/>
              <a:t>https</a:t>
            </a:r>
            <a:r>
              <a:rPr lang="ru-RU" dirty="0"/>
              <a:t>://</a:t>
            </a:r>
            <a:r>
              <a:rPr lang="ru-RU" dirty="0" err="1"/>
              <a:t>archive.mpi.nl</a:t>
            </a:r>
            <a:r>
              <a:rPr lang="ru-RU" dirty="0"/>
              <a:t>/</a:t>
            </a:r>
            <a:r>
              <a:rPr lang="ru-RU" dirty="0" err="1"/>
              <a:t>tla</a:t>
            </a:r>
            <a:r>
              <a:rPr lang="ru-RU" dirty="0"/>
              <a:t>/</a:t>
            </a:r>
            <a:r>
              <a:rPr lang="ru-RU" dirty="0" err="1"/>
              <a:t>elan</a:t>
            </a:r>
            <a:r>
              <a:rPr lang="ru-RU" dirty="0"/>
              <a:t>).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80247195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8E8F05E-8D02-612C-1609-39B56EA41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388" y="412172"/>
            <a:ext cx="23627224" cy="1289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13265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167430-4006-1847-B2B6-067CD4B92F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768" y="315141"/>
            <a:ext cx="23200232" cy="13085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3792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9"/>
            <a:ext cx="23625544" cy="956758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>Типы речевых затруднений</a:t>
            </a:r>
            <a:endParaRPr dirty="0"/>
          </a:p>
        </p:txBody>
      </p:sp>
      <p:graphicFrame>
        <p:nvGraphicFramePr>
          <p:cNvPr id="2" name="Таблица 2">
            <a:extLst>
              <a:ext uri="{FF2B5EF4-FFF2-40B4-BE49-F238E27FC236}">
                <a16:creationId xmlns:a16="http://schemas.microsoft.com/office/drawing/2014/main" id="{7732121E-EB54-1A45-ADFF-0EAC61AA18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8388249"/>
              </p:ext>
            </p:extLst>
          </p:nvPr>
        </p:nvGraphicFramePr>
        <p:xfrm>
          <a:off x="787288" y="2084997"/>
          <a:ext cx="22809424" cy="8656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675089">
                  <a:extLst>
                    <a:ext uri="{9D8B030D-6E8A-4147-A177-3AD203B41FA5}">
                      <a16:colId xmlns:a16="http://schemas.microsoft.com/office/drawing/2014/main" val="1773939608"/>
                    </a:ext>
                  </a:extLst>
                </a:gridCol>
                <a:gridCol w="12134335">
                  <a:extLst>
                    <a:ext uri="{9D8B030D-6E8A-4147-A177-3AD203B41FA5}">
                      <a16:colId xmlns:a16="http://schemas.microsoft.com/office/drawing/2014/main" val="413461917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4000" b="1" dirty="0"/>
                        <a:t>Типы речевых затруднений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4000" b="1" dirty="0"/>
                        <a:t>Пример речевого затруднения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737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заполнители пауз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4000" dirty="0" err="1"/>
                        <a:t>ehhh</a:t>
                      </a:r>
                      <a:r>
                        <a:rPr lang="de-DE" sz="4000" dirty="0"/>
                        <a:t>, mmm, </a:t>
                      </a:r>
                      <a:r>
                        <a:rPr lang="de-DE" sz="4000" dirty="0" err="1"/>
                        <a:t>aahhhh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3418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заикания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4000" dirty="0"/>
                        <a:t>d- dreißig Millionen</a:t>
                      </a:r>
                      <a:r>
                        <a:rPr lang="ru-RU" sz="4000" dirty="0"/>
                        <a:t>; </a:t>
                      </a:r>
                      <a:r>
                        <a:rPr lang="de-DE" sz="4000" dirty="0"/>
                        <a:t>E- Evolution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3088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долгие паузы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приостановка перевода, после которой происходит резкое увеличение темпа речи и/или происходит опущение информации из источника перевода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81434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повторы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4000" dirty="0"/>
                        <a:t>nicht-nicht</a:t>
                      </a:r>
                      <a:r>
                        <a:rPr lang="ru-RU" sz="4000" dirty="0"/>
                        <a:t>; </a:t>
                      </a:r>
                      <a:r>
                        <a:rPr lang="de-DE" sz="4000" dirty="0"/>
                        <a:t>Arten-Arten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05109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замедление темпа речи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снижение</a:t>
                      </a:r>
                      <a:r>
                        <a:rPr lang="de-DE" sz="4000" dirty="0"/>
                        <a:t> </a:t>
                      </a:r>
                      <a:r>
                        <a:rPr lang="ru-RU" sz="4000" dirty="0"/>
                        <a:t>темпа речи относительно нормальной скорости говорения конкретного испытуемого </a:t>
                      </a:r>
                      <a:endParaRPr lang="de-DE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9809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растягивание слов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4000" dirty="0" err="1"/>
                        <a:t>uuuund</a:t>
                      </a:r>
                      <a:r>
                        <a:rPr lang="ru-RU" sz="4000" dirty="0"/>
                        <a:t>; </a:t>
                      </a:r>
                      <a:r>
                        <a:rPr lang="ru-RU" sz="4000" dirty="0" err="1"/>
                        <a:t>v</a:t>
                      </a:r>
                      <a:r>
                        <a:rPr lang="de-DE" sz="4000" dirty="0" err="1"/>
                        <a:t>ielleeeeeicht</a:t>
                      </a:r>
                      <a:r>
                        <a:rPr lang="de-DE" sz="4000" dirty="0"/>
                        <a:t> 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40092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4000" dirty="0"/>
                        <a:t>прерывание высказываний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584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4000" dirty="0"/>
                        <a:t>irgend- irgendwelche</a:t>
                      </a:r>
                      <a:r>
                        <a:rPr lang="ru-RU" sz="4000" dirty="0"/>
                        <a:t>; </a:t>
                      </a:r>
                      <a:r>
                        <a:rPr lang="de-DE" sz="4000" dirty="0"/>
                        <a:t>das war ein neue- überhaupt neues </a:t>
                      </a:r>
                      <a:r>
                        <a:rPr lang="de-DE" sz="4000" dirty="0" err="1"/>
                        <a:t>Bioart</a:t>
                      </a:r>
                      <a:endParaRPr lang="ru-RU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57397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81838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dirty="0" err="1"/>
              <a:t>Самоадаптер</a:t>
            </a:r>
            <a:endParaRPr dirty="0"/>
          </a:p>
        </p:txBody>
      </p:sp>
      <p:pic>
        <p:nvPicPr>
          <p:cNvPr id="4" name="Ex_SAD" descr="Ex_SAD">
            <a:hlinkClick r:id="" action="ppaction://media"/>
            <a:extLst>
              <a:ext uri="{FF2B5EF4-FFF2-40B4-BE49-F238E27FC236}">
                <a16:creationId xmlns:a16="http://schemas.microsoft.com/office/drawing/2014/main" id="{73DC2ED0-08F9-364B-9496-3D74AD5824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53011" y="1349957"/>
            <a:ext cx="17634498" cy="9919405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986F21C-4428-F54B-9D53-EF85ED4F6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6654034"/>
              </p:ext>
            </p:extLst>
          </p:nvPr>
        </p:nvGraphicFramePr>
        <p:xfrm>
          <a:off x="4003590" y="12415470"/>
          <a:ext cx="16533340" cy="1158240"/>
        </p:xfrm>
        <a:graphic>
          <a:graphicData uri="http://schemas.openxmlformats.org/drawingml/2006/table">
            <a:tbl>
              <a:tblPr firstRow="1" bandRow="1">
                <a:effectLst>
                  <a:reflection stA="0" endPos="65000" dist="50800" dir="5400000" sy="-100000" algn="bl" rotWithShape="0"/>
                </a:effectLst>
                <a:tableStyleId>{5940675A-B579-460E-94D1-54222C63F5DA}</a:tableStyleId>
              </a:tblPr>
              <a:tblGrid>
                <a:gridCol w="16533340">
                  <a:extLst>
                    <a:ext uri="{9D8B030D-6E8A-4147-A177-3AD203B41FA5}">
                      <a16:colId xmlns:a16="http://schemas.microsoft.com/office/drawing/2014/main" val="2833504289"/>
                    </a:ext>
                  </a:extLst>
                </a:gridCol>
              </a:tblGrid>
              <a:tr h="417014">
                <a:tc>
                  <a:txBody>
                    <a:bodyPr/>
                    <a:lstStyle/>
                    <a:p>
                      <a:r>
                        <a:rPr lang="de-DE" sz="3200" dirty="0"/>
                        <a:t>“Wo in drei Jahren ca. </a:t>
                      </a:r>
                      <a:r>
                        <a:rPr lang="de-DE" sz="3200" dirty="0" err="1"/>
                        <a:t>ehh</a:t>
                      </a:r>
                      <a:r>
                        <a:rPr lang="de-DE" sz="3200" dirty="0"/>
                        <a:t> fünf Hundert sechzig Arten entdeckt wurde“</a:t>
                      </a:r>
                      <a:endParaRPr lang="ru-R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611209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r>
                        <a:rPr lang="ru-RU" sz="3200" dirty="0"/>
                        <a:t>«Где за три года было открыто примерно </a:t>
                      </a:r>
                      <a:r>
                        <a:rPr lang="ru-RU" sz="3200" dirty="0" err="1"/>
                        <a:t>эээ</a:t>
                      </a:r>
                      <a:r>
                        <a:rPr lang="ru-RU" sz="3200" dirty="0"/>
                        <a:t> пятьсот шестьдесят видов»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67484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406987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Заголовок слайда"/>
          <p:cNvSpPr txBox="1">
            <a:spLocks noGrp="1"/>
          </p:cNvSpPr>
          <p:nvPr>
            <p:ph type="title"/>
          </p:nvPr>
        </p:nvSpPr>
        <p:spPr>
          <a:xfrm>
            <a:off x="297712" y="278918"/>
            <a:ext cx="23625544" cy="1433163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ru-RU" sz="6600" dirty="0"/>
              <a:t>Репрезентирующий жест</a:t>
            </a:r>
            <a:endParaRPr sz="6600" dirty="0"/>
          </a:p>
        </p:txBody>
      </p:sp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id="{0986F21C-4428-F54B-9D53-EF85ED4F670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865189"/>
              </p:ext>
            </p:extLst>
          </p:nvPr>
        </p:nvGraphicFramePr>
        <p:xfrm>
          <a:off x="2015013" y="12278842"/>
          <a:ext cx="20190940" cy="1158240"/>
        </p:xfrm>
        <a:graphic>
          <a:graphicData uri="http://schemas.openxmlformats.org/drawingml/2006/table">
            <a:tbl>
              <a:tblPr firstRow="1" bandRow="1">
                <a:effectLst>
                  <a:reflection stA="0" endPos="65000" dist="50800" dir="5400000" sy="-100000" algn="bl" rotWithShape="0"/>
                </a:effectLst>
                <a:tableStyleId>{5940675A-B579-460E-94D1-54222C63F5DA}</a:tableStyleId>
              </a:tblPr>
              <a:tblGrid>
                <a:gridCol w="20190940">
                  <a:extLst>
                    <a:ext uri="{9D8B030D-6E8A-4147-A177-3AD203B41FA5}">
                      <a16:colId xmlns:a16="http://schemas.microsoft.com/office/drawing/2014/main" val="2833504289"/>
                    </a:ext>
                  </a:extLst>
                </a:gridCol>
              </a:tblGrid>
              <a:tr h="417014">
                <a:tc>
                  <a:txBody>
                    <a:bodyPr/>
                    <a:lstStyle/>
                    <a:p>
                      <a:r>
                        <a:rPr lang="de-DE" sz="3200" dirty="0"/>
                        <a:t>“</a:t>
                      </a:r>
                      <a:r>
                        <a:rPr lang="de-DE" sz="3200" b="1" dirty="0"/>
                        <a:t>Wir haben </a:t>
                      </a:r>
                      <a:r>
                        <a:rPr lang="de-DE" sz="3200" b="1" dirty="0" err="1"/>
                        <a:t>ehh</a:t>
                      </a:r>
                      <a:r>
                        <a:rPr lang="de-DE" sz="3200" b="1" dirty="0"/>
                        <a:t> sieben und </a:t>
                      </a:r>
                      <a:r>
                        <a:rPr lang="de-DE" sz="3200" b="1" dirty="0" err="1"/>
                        <a:t>achzig</a:t>
                      </a:r>
                      <a:r>
                        <a:rPr lang="de-DE" sz="3200" b="1" dirty="0"/>
                        <a:t> Millionen </a:t>
                      </a:r>
                      <a:r>
                        <a:rPr lang="de-DE" sz="3200" dirty="0"/>
                        <a:t>von Arten. Und </a:t>
                      </a:r>
                      <a:r>
                        <a:rPr lang="de-DE" sz="3200" b="1" dirty="0"/>
                        <a:t>zweitens wir sollen </a:t>
                      </a:r>
                      <a:r>
                        <a:rPr lang="de-DE" sz="3200" b="1" dirty="0" err="1"/>
                        <a:t>ehh</a:t>
                      </a:r>
                      <a:r>
                        <a:rPr lang="de-DE" sz="3200" b="1" dirty="0"/>
                        <a:t> Tausend eh zwei</a:t>
                      </a:r>
                      <a:r>
                        <a:rPr lang="de-DE" sz="3200" dirty="0"/>
                        <a:t>“</a:t>
                      </a:r>
                      <a:endParaRPr lang="ru-RU" sz="32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3611209"/>
                  </a:ext>
                </a:extLst>
              </a:tr>
              <a:tr h="417014">
                <a:tc>
                  <a:txBody>
                    <a:bodyPr/>
                    <a:lstStyle/>
                    <a:p>
                      <a:r>
                        <a:rPr lang="ru-RU" sz="3200" dirty="0"/>
                        <a:t>«</a:t>
                      </a:r>
                      <a:r>
                        <a:rPr lang="de-DE" sz="3200" b="1" dirty="0" err="1"/>
                        <a:t>У</a:t>
                      </a:r>
                      <a:r>
                        <a:rPr lang="ru-RU" sz="3200" b="1" dirty="0"/>
                        <a:t> нас есть 87 миллионов</a:t>
                      </a:r>
                      <a:r>
                        <a:rPr lang="ru-RU" sz="3200" dirty="0"/>
                        <a:t> видов. И, </a:t>
                      </a:r>
                      <a:r>
                        <a:rPr lang="ru-RU" sz="3200" b="1" dirty="0"/>
                        <a:t>во-вторых, мы должны (работать еще) сто двадцать (лет</a:t>
                      </a:r>
                      <a:r>
                        <a:rPr lang="ru-RU" sz="3200" dirty="0"/>
                        <a:t>)»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0674846"/>
                  </a:ext>
                </a:extLst>
              </a:tr>
            </a:tbl>
          </a:graphicData>
        </a:graphic>
      </p:graphicFrame>
      <p:pic>
        <p:nvPicPr>
          <p:cNvPr id="2" name="Ex_repr_trace" descr="Ex_repr_trace">
            <a:hlinkClick r:id="" action="ppaction://media"/>
            <a:extLst>
              <a:ext uri="{FF2B5EF4-FFF2-40B4-BE49-F238E27FC236}">
                <a16:creationId xmlns:a16="http://schemas.microsoft.com/office/drawing/2014/main" id="{AFB8438D-14F0-7D4E-ACA2-FE57CBD288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28241" y="1218787"/>
            <a:ext cx="18364485" cy="10330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3331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693</TotalTime>
  <Words>792</Words>
  <Application>Microsoft Macintosh PowerPoint</Application>
  <PresentationFormat>Произвольный</PresentationFormat>
  <Paragraphs>77</Paragraphs>
  <Slides>16</Slides>
  <Notes>4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Helvetica</vt:lpstr>
      <vt:lpstr>Helvetica Neue</vt:lpstr>
      <vt:lpstr>Helvetica Neue Medium</vt:lpstr>
      <vt:lpstr>30_BasicColor</vt:lpstr>
      <vt:lpstr>Особенности вербального и невербального проявления когнитивной нагрузки при осуществлении синхронного перевода</vt:lpstr>
      <vt:lpstr>Синхронный перевод</vt:lpstr>
      <vt:lpstr>Презентация PowerPoint</vt:lpstr>
      <vt:lpstr>Процедура эксперимента</vt:lpstr>
      <vt:lpstr>Презентация PowerPoint</vt:lpstr>
      <vt:lpstr>Презентация PowerPoint</vt:lpstr>
      <vt:lpstr>Типы речевых затруднений</vt:lpstr>
      <vt:lpstr>Самоадаптер</vt:lpstr>
      <vt:lpstr>Репрезентирующий жест</vt:lpstr>
      <vt:lpstr>Прагматический жест </vt:lpstr>
      <vt:lpstr>Пример использования дейктического жеста </vt:lpstr>
      <vt:lpstr>1 раунд русский-английский / английский-русский</vt:lpstr>
      <vt:lpstr>2 раунд русский-немецкий / немецкий-русский</vt:lpstr>
      <vt:lpstr>Выводы</vt:lpstr>
      <vt:lpstr>Пролонгация исследования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Когнитивная нагрузка при синхронном переводе: полимодальный анализ</dc:title>
  <cp:lastModifiedBy>Olga Agafonova</cp:lastModifiedBy>
  <cp:revision>9</cp:revision>
  <dcterms:modified xsi:type="dcterms:W3CDTF">2022-12-09T15:21:07Z</dcterms:modified>
</cp:coreProperties>
</file>