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6" r:id="rId7"/>
    <p:sldId id="261" r:id="rId8"/>
    <p:sldId id="263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6F66F-754E-283D-DA07-E92D1268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ПРОБЛЕМА ТАБУИРОВАННОЙ ДОСТОВЕРНОСТИ. КОГНИТИВНЫЙ АСПЕКТ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2D26F2-E5FC-2A66-DE49-CAD9C08AE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784" y="4408714"/>
            <a:ext cx="7766936" cy="12884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ДИСЦИПЛИНА: КОГНИТИВНОЕ РЕЛИГИОВЕДЕНИЕ </a:t>
            </a:r>
          </a:p>
          <a:p>
            <a:pPr algn="l"/>
            <a:r>
              <a:rPr lang="ru-RU" sz="2400" dirty="0">
                <a:solidFill>
                  <a:schemeClr val="accent2"/>
                </a:solidFill>
              </a:rPr>
              <a:t> ТЕМА: ФЕНОМЕНОЛОГИЧЕСКАЯ СЕМИОТИКА ПРИТЧИ </a:t>
            </a:r>
          </a:p>
          <a:p>
            <a:pPr algn="l"/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7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2ABE5-0FCD-4B3C-8089-8D17D170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8297"/>
            <a:ext cx="8596668" cy="3445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784EB-ADC6-B971-D7D5-F741363A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34887"/>
            <a:ext cx="9619605" cy="5744816"/>
          </a:xfrm>
        </p:spPr>
        <p:txBody>
          <a:bodyPr>
            <a:normAutofit/>
          </a:bodyPr>
          <a:lstStyle/>
          <a:p>
            <a:pPr>
              <a:tabLst>
                <a:tab pos="966470" algn="l"/>
              </a:tabLst>
            </a:pPr>
            <a:endParaRPr lang="ru-RU" sz="2400" i="1" dirty="0">
              <a:solidFill>
                <a:schemeClr val="accent2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>
              <a:tabLst>
                <a:tab pos="966470" algn="l"/>
              </a:tabLst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А.В., Гаврилова Т.А.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Инженерия и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психосемантика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// Известия РАН. Техническая кибернетика. 1994. № 5. С. 3-11.</a:t>
            </a:r>
          </a:p>
          <a:p>
            <a:pPr>
              <a:tabLst>
                <a:tab pos="966470" algn="l"/>
              </a:tabLst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Воинов А.В., Черниговская Т.В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. Сенсомоторный и когнитивный латеральный профиль // Физиология человека. 2005. Т.31. № 2. С. 24-33.</a:t>
            </a:r>
          </a:p>
          <a:p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Voinov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A.V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. A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topos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over an ontology as a model of expert intuition //IEEE International Conference on Artificial Intelligence Systems. 2002. P. 26-31.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Гаврилова Т.А. Воинов А.В.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Когнитивный подход к созданию онтологий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//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Научно-техническая информация. Серия 2. Информационные процессы и системы. 2007. №3</a:t>
            </a: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42CC6-812A-23B5-17F4-8B75847E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14BCFB1-BE7C-D716-FBEF-A13053B3D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29" r="1" b="72244"/>
          <a:stretch/>
        </p:blipFill>
        <p:spPr>
          <a:xfrm>
            <a:off x="2027584" y="-1"/>
            <a:ext cx="8825946" cy="465151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851D731-E6A5-3D4C-F56D-0A87363A1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2" y="2777069"/>
            <a:ext cx="5418667" cy="383576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2800" b="1" dirty="0"/>
          </a:p>
          <a:p>
            <a:r>
              <a:rPr lang="en-US" sz="2800" b="1" dirty="0"/>
              <a:t>https</a:t>
            </a:r>
            <a:r>
              <a:rPr lang="ru-RU" sz="2800" b="1" dirty="0"/>
              <a:t>:</a:t>
            </a:r>
            <a:r>
              <a:rPr lang="en-US" sz="2800" b="1" dirty="0"/>
              <a:t>//vimeo.com/688363672</a:t>
            </a:r>
            <a:endParaRPr lang="ru-RU" sz="2800" b="1" dirty="0"/>
          </a:p>
          <a:p>
            <a:r>
              <a:rPr lang="ru-RU" sz="2400" dirty="0"/>
              <a:t>Семинар проф. Черниговской Т.В.</a:t>
            </a:r>
          </a:p>
          <a:p>
            <a:r>
              <a:rPr lang="ru-RU" sz="2400" dirty="0"/>
              <a:t>«Феноменологическая семиотика мифа и притчи»</a:t>
            </a:r>
          </a:p>
        </p:txBody>
      </p:sp>
    </p:spTree>
    <p:extLst>
      <p:ext uri="{BB962C8B-B14F-4D97-AF65-F5344CB8AC3E}">
        <p14:creationId xmlns:p14="http://schemas.microsoft.com/office/powerpoint/2010/main" val="379416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120F1-41A0-93A9-99AC-3213108A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91" y="653143"/>
            <a:ext cx="9217780" cy="5666014"/>
          </a:xfrm>
        </p:spPr>
        <p:txBody>
          <a:bodyPr/>
          <a:lstStyle/>
          <a:p>
            <a:br>
              <a:rPr lang="ru-RU" dirty="0"/>
            </a:br>
            <a:r>
              <a:rPr lang="ru-RU" b="1" dirty="0"/>
              <a:t>ЦЕЛЬ</a:t>
            </a:r>
            <a:r>
              <a:rPr lang="ru-RU" dirty="0"/>
              <a:t>: исследование личных значений как формы выражения глубинных знаний.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Методики</a:t>
            </a:r>
            <a:r>
              <a:rPr lang="ru-RU" dirty="0"/>
              <a:t>: субъективное шкалирование</a:t>
            </a:r>
            <a:br>
              <a:rPr lang="ru-RU" dirty="0"/>
            </a:br>
            <a:r>
              <a:rPr lang="ru-RU" dirty="0"/>
              <a:t>формализованное интервью, тест репертуарных решеток, треугольник Фреге, эвристика гештальта, кластерный </a:t>
            </a:r>
            <a:r>
              <a:rPr lang="ru-RU" dirty="0" err="1"/>
              <a:t>анлиз</a:t>
            </a:r>
            <a:r>
              <a:rPr lang="ru-RU" dirty="0"/>
              <a:t>, феноменологический анализ.</a:t>
            </a:r>
          </a:p>
        </p:txBody>
      </p:sp>
    </p:spTree>
    <p:extLst>
      <p:ext uri="{BB962C8B-B14F-4D97-AF65-F5344CB8AC3E}">
        <p14:creationId xmlns:p14="http://schemas.microsoft.com/office/powerpoint/2010/main" val="424779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2BFFA-81E3-0E1E-AFE9-2518C5FB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52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90A088-8DF1-0BE1-1A8D-B2F26F101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73427"/>
            <a:ext cx="9619605" cy="55659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/>
              <a:t>Изучение произвольного выбора метафор респондентами по сравнению с основным объектом говорит о том, что метафора работает как фильтр, выделяющий посредством подбора адекватного объекта сравнения определенные свойства основного объекта</a:t>
            </a:r>
          </a:p>
          <a:p>
            <a:pPr marL="514350" indent="-514350">
              <a:buAutoNum type="arabicPeriod"/>
            </a:pPr>
            <a:r>
              <a:rPr lang="ru-RU" sz="2800" dirty="0"/>
              <a:t>Выявляется специфика восприятия респондента, его субъективность, аксиология и реконструируется семантическое пространство памяти как языковая модель глубинного знания</a:t>
            </a:r>
          </a:p>
          <a:p>
            <a:pPr marL="514350" indent="-514350">
              <a:buAutoNum type="arabicPeriod"/>
            </a:pPr>
            <a:r>
              <a:rPr lang="ru-RU" sz="2800" dirty="0"/>
              <a:t>Принципиальным свойством модели мира является то, что ее структура не дана человеку в интроспекции, она работает на латентном, неосознаваемом уровне, не отмеченном в символической форме на поверхности вербального 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415350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859B2-1393-B3FA-7144-61224158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2517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61D5E-C8EF-373B-A449-8C4C9084C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87896"/>
            <a:ext cx="9897901" cy="5486399"/>
          </a:xfrm>
        </p:spPr>
        <p:txBody>
          <a:bodyPr>
            <a:normAutofit/>
          </a:bodyPr>
          <a:lstStyle/>
          <a:p>
            <a:endParaRPr lang="ru-RU" sz="2800" dirty="0"/>
          </a:p>
          <a:p>
            <a:r>
              <a:rPr lang="ru-RU" sz="2800" dirty="0">
                <a:solidFill>
                  <a:schemeClr val="accent2"/>
                </a:solidFill>
              </a:rPr>
              <a:t>Среди уровней градации </a:t>
            </a:r>
            <a:r>
              <a:rPr lang="ru-RU" sz="2800" dirty="0" err="1">
                <a:solidFill>
                  <a:schemeClr val="accent2"/>
                </a:solidFill>
              </a:rPr>
              <a:t>континиума</a:t>
            </a:r>
            <a:r>
              <a:rPr lang="ru-RU" sz="2800" dirty="0">
                <a:solidFill>
                  <a:schemeClr val="accent2"/>
                </a:solidFill>
              </a:rPr>
              <a:t>, отражающего картину мира, выделяется уровень собственного опыта, знания в себе, отвечающего за решения, представляющего интуитивный творческий акт и принципиально защищенного от формализации.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Кластерный анализ позволяет обнаружить лакуны в подборе метафор, появление не </a:t>
            </a:r>
            <a:r>
              <a:rPr lang="ru-RU" sz="2800" dirty="0" err="1">
                <a:solidFill>
                  <a:schemeClr val="accent2"/>
                </a:solidFill>
              </a:rPr>
              <a:t>именнованных</a:t>
            </a:r>
            <a:r>
              <a:rPr lang="ru-RU" sz="2800" dirty="0">
                <a:solidFill>
                  <a:schemeClr val="accent2"/>
                </a:solidFill>
              </a:rPr>
              <a:t> понятий, место метафоризации которого остается пустым.</a:t>
            </a:r>
          </a:p>
        </p:txBody>
      </p:sp>
    </p:spTree>
    <p:extLst>
      <p:ext uri="{BB962C8B-B14F-4D97-AF65-F5344CB8AC3E}">
        <p14:creationId xmlns:p14="http://schemas.microsoft.com/office/powerpoint/2010/main" val="20557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7B7C2-7846-0D51-8AF2-1F1AD85D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4922"/>
            <a:ext cx="8596668" cy="1557130"/>
          </a:xfrm>
        </p:spPr>
        <p:txBody>
          <a:bodyPr>
            <a:normAutofit fontScale="90000"/>
          </a:bodyPr>
          <a:lstStyle/>
          <a:p>
            <a:r>
              <a:rPr lang="ru-RU" dirty="0"/>
              <a:t>Цветовые метафоры: Белый  Красный  Черный Зеленый Желтый</a:t>
            </a:r>
            <a:br>
              <a:rPr lang="ru-RU" dirty="0"/>
            </a:br>
            <a:r>
              <a:rPr lang="ru-RU" dirty="0"/>
              <a:t>Синий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CE841D-22B8-04E2-AC88-4BC5DE1CE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93843"/>
            <a:ext cx="8596668" cy="4479235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400" dirty="0"/>
              <a:t>LISP __________</a:t>
            </a:r>
            <a:r>
              <a:rPr lang="ru-RU" sz="2400" dirty="0"/>
              <a:t>____</a:t>
            </a:r>
            <a:r>
              <a:rPr lang="en-GB" sz="2400" dirty="0"/>
              <a:t>   </a:t>
            </a:r>
            <a:r>
              <a:rPr lang="ru-RU" sz="2400" dirty="0"/>
              <a:t>            </a:t>
            </a:r>
            <a:r>
              <a:rPr lang="en-GB" sz="2400" dirty="0"/>
              <a:t>FRL _</a:t>
            </a:r>
            <a:r>
              <a:rPr lang="ru-RU" sz="2400" dirty="0"/>
              <a:t>белый__________   </a:t>
            </a:r>
          </a:p>
          <a:p>
            <a:r>
              <a:rPr lang="en-GB" sz="2400" dirty="0"/>
              <a:t>ASSEMBLER ____</a:t>
            </a:r>
            <a:r>
              <a:rPr lang="ru-RU" sz="2400" dirty="0"/>
              <a:t>         </a:t>
            </a:r>
            <a:r>
              <a:rPr lang="en-GB" sz="2400" dirty="0"/>
              <a:t>             SMALLTALK __</a:t>
            </a:r>
            <a:r>
              <a:rPr lang="ru-RU" sz="2400" dirty="0"/>
              <a:t>красный  </a:t>
            </a:r>
          </a:p>
          <a:p>
            <a:r>
              <a:rPr lang="en-GB" sz="2400" dirty="0"/>
              <a:t>ALGOL 68  </a:t>
            </a:r>
            <a:r>
              <a:rPr lang="ru-RU" sz="2400" dirty="0"/>
              <a:t>зеленый  синий       </a:t>
            </a:r>
            <a:r>
              <a:rPr lang="en-US" sz="2400" dirty="0"/>
              <a:t>P</a:t>
            </a:r>
            <a:r>
              <a:rPr lang="en-GB" sz="2400" dirty="0"/>
              <a:t>ROLOG  _</a:t>
            </a:r>
            <a:r>
              <a:rPr lang="ru-RU" sz="2400" dirty="0"/>
              <a:t>__________</a:t>
            </a:r>
            <a:endParaRPr lang="en-GB" sz="2400" dirty="0"/>
          </a:p>
          <a:p>
            <a:r>
              <a:rPr lang="en-GB" sz="2400" dirty="0"/>
              <a:t>OPS5 ____________                  PASCAL   _____</a:t>
            </a:r>
            <a:r>
              <a:rPr lang="ru-RU" sz="2400" dirty="0"/>
              <a:t>_______</a:t>
            </a:r>
            <a:endParaRPr lang="en-GB" sz="2400" dirty="0"/>
          </a:p>
          <a:p>
            <a:r>
              <a:rPr lang="en-GB" sz="2400" dirty="0"/>
              <a:t>DOS _____________                  COBOL </a:t>
            </a:r>
            <a:r>
              <a:rPr lang="ru-RU" sz="2400" dirty="0"/>
              <a:t> </a:t>
            </a:r>
            <a:r>
              <a:rPr lang="en-GB" sz="2400" dirty="0"/>
              <a:t>_</a:t>
            </a:r>
            <a:r>
              <a:rPr lang="ru-RU" sz="2400" dirty="0"/>
              <a:t>желтый_____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4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6299C-6D3D-F25E-35C0-56E26E8C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9D730-0BDC-EC67-2F2A-77C9157DE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7165"/>
            <a:ext cx="9195536" cy="54996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LISP </a:t>
            </a:r>
            <a:r>
              <a:rPr lang="ru-RU" sz="4500" dirty="0"/>
              <a:t>________________________</a:t>
            </a:r>
            <a:r>
              <a:rPr lang="en-US" sz="2800" dirty="0"/>
              <a:t>                              </a:t>
            </a:r>
          </a:p>
          <a:p>
            <a:pPr marL="0" indent="0">
              <a:buNone/>
            </a:pPr>
            <a:r>
              <a:rPr lang="en-US" sz="2800" dirty="0"/>
              <a:t>          </a:t>
            </a:r>
            <a:r>
              <a:rPr lang="en-US" sz="4500" dirty="0" err="1"/>
              <a:t>FRl</a:t>
            </a:r>
            <a:r>
              <a:rPr lang="en-US" sz="4500" dirty="0"/>
              <a:t>  *</a:t>
            </a:r>
            <a:r>
              <a:rPr lang="ru-RU" sz="4500" dirty="0"/>
              <a:t>старик Хоттабыч</a:t>
            </a:r>
            <a:r>
              <a:rPr lang="en-US" sz="4500" dirty="0"/>
              <a:t> </a:t>
            </a:r>
            <a:r>
              <a:rPr lang="ru-RU" sz="4500" dirty="0"/>
              <a:t>_________</a:t>
            </a:r>
            <a:r>
              <a:rPr lang="en-US" sz="4500" dirty="0"/>
              <a:t>   ASSEMBLER</a:t>
            </a:r>
            <a:r>
              <a:rPr lang="ru-RU" sz="4500" dirty="0"/>
              <a:t>  _______________</a:t>
            </a:r>
            <a:endParaRPr lang="en-US" sz="45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ru-RU" sz="4500" dirty="0"/>
              <a:t>Мальвина</a:t>
            </a:r>
            <a:r>
              <a:rPr lang="ru-RU" sz="2800" dirty="0"/>
              <a:t>*                                                                                           *</a:t>
            </a:r>
            <a:r>
              <a:rPr lang="ru-RU" sz="4500" dirty="0"/>
              <a:t>помидор</a:t>
            </a:r>
            <a:endParaRPr lang="en-US" sz="45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       </a:t>
            </a:r>
            <a:r>
              <a:rPr lang="en-US" sz="5100" dirty="0"/>
              <a:t>SMALLTALK </a:t>
            </a:r>
            <a:r>
              <a:rPr lang="ru-RU" sz="5100" dirty="0"/>
              <a:t>____________________</a:t>
            </a:r>
            <a:r>
              <a:rPr lang="en-US" sz="5100" dirty="0"/>
              <a:t>   ALGOL- 68</a:t>
            </a:r>
            <a:endParaRPr lang="ru-RU" sz="5100" dirty="0"/>
          </a:p>
          <a:p>
            <a:pPr marL="0" indent="0">
              <a:buNone/>
            </a:pPr>
            <a:r>
              <a:rPr lang="ru-RU" sz="5100" dirty="0"/>
              <a:t>                *волк ___________________________   *буратино</a:t>
            </a:r>
            <a:endParaRPr lang="en-US" sz="51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5900" dirty="0"/>
              <a:t>PROLOG</a:t>
            </a:r>
            <a:r>
              <a:rPr lang="ru-RU" sz="5900" dirty="0"/>
              <a:t>  ______________________</a:t>
            </a:r>
            <a:endParaRPr lang="en-US" sz="5900" dirty="0"/>
          </a:p>
          <a:p>
            <a:pPr marL="0" indent="0">
              <a:buNone/>
            </a:pPr>
            <a:r>
              <a:rPr lang="en-US" sz="5900" dirty="0"/>
              <a:t>                 OPS5</a:t>
            </a:r>
            <a:r>
              <a:rPr lang="ru-RU" sz="5900" dirty="0"/>
              <a:t>___________</a:t>
            </a:r>
            <a:r>
              <a:rPr lang="en-US" sz="5900" dirty="0"/>
              <a:t>       PASCAL</a:t>
            </a:r>
          </a:p>
          <a:p>
            <a:pPr marL="0" indent="0">
              <a:buNone/>
            </a:pPr>
            <a:r>
              <a:rPr lang="en-US" sz="2800" dirty="0"/>
              <a:t>                                                                    </a:t>
            </a:r>
            <a:r>
              <a:rPr lang="ru-RU" sz="5900" dirty="0"/>
              <a:t>*</a:t>
            </a:r>
            <a:r>
              <a:rPr lang="ru-RU" sz="7000" b="1" dirty="0">
                <a:solidFill>
                  <a:srgbClr val="FF0000"/>
                </a:solidFill>
              </a:rPr>
              <a:t>незнайка</a:t>
            </a:r>
            <a:r>
              <a:rPr lang="en-US" sz="5900" dirty="0"/>
              <a:t>                   DOS</a:t>
            </a:r>
            <a:r>
              <a:rPr lang="ru-RU" sz="5900" dirty="0"/>
              <a:t>_______</a:t>
            </a:r>
            <a:endParaRPr lang="en-US" sz="5900" dirty="0"/>
          </a:p>
          <a:p>
            <a:pPr marL="0" indent="0">
              <a:buNone/>
            </a:pPr>
            <a:r>
              <a:rPr lang="ru-RU" sz="5900" dirty="0"/>
              <a:t>*</a:t>
            </a:r>
            <a:r>
              <a:rPr lang="ru-RU" sz="5900" dirty="0" err="1"/>
              <a:t>карлсон</a:t>
            </a:r>
            <a:r>
              <a:rPr lang="ru-RU" sz="5900" dirty="0"/>
              <a:t> __________________</a:t>
            </a:r>
            <a:endParaRPr lang="en-US" sz="5900" dirty="0"/>
          </a:p>
          <a:p>
            <a:pPr marL="0" indent="0">
              <a:buNone/>
            </a:pPr>
            <a:r>
              <a:rPr lang="en-US" sz="5900" dirty="0"/>
              <a:t>                                                   COBOL </a:t>
            </a:r>
            <a:r>
              <a:rPr lang="ru-RU" sz="5900" dirty="0"/>
              <a:t>____________</a:t>
            </a:r>
            <a:r>
              <a:rPr lang="en-US" sz="5900" dirty="0"/>
              <a:t>              </a:t>
            </a: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136007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D3850-7599-01A1-436F-179796B6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DFD98D-2839-CC10-D1A5-15B9D868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2123"/>
            <a:ext cx="8596668" cy="5299240"/>
          </a:xfrm>
        </p:spPr>
        <p:txBody>
          <a:bodyPr/>
          <a:lstStyle/>
          <a:p>
            <a:r>
              <a:rPr lang="ru-RU" sz="2400" b="1" dirty="0"/>
              <a:t>УНИКАЛЬНОСТЬ: </a:t>
            </a:r>
          </a:p>
          <a:p>
            <a:r>
              <a:rPr lang="ru-RU" sz="2400" b="1" dirty="0"/>
              <a:t>1.ЛАКУНЫ В ПРОЦЕССЕ МЕТАФОРИЗАЦИИ </a:t>
            </a:r>
          </a:p>
          <a:p>
            <a:r>
              <a:rPr lang="ru-RU" sz="2400" b="1" dirty="0"/>
              <a:t>2.ПРОЦЕСС ТАБУИРОВАННОСТИ </a:t>
            </a:r>
          </a:p>
          <a:p>
            <a:r>
              <a:rPr lang="ru-RU" sz="2400" b="1" dirty="0"/>
              <a:t>3. ТИП КУЛЬТУРНОЙ МЕНТАЛЬНОСТИ </a:t>
            </a:r>
          </a:p>
          <a:p>
            <a:endParaRPr lang="ru-RU" sz="2400" b="1" dirty="0"/>
          </a:p>
          <a:p>
            <a:r>
              <a:rPr lang="ru-RU" sz="2400" b="1" dirty="0"/>
              <a:t>МЕТАФОРИЗАЦИЯ – ОТНОШЕНИЯ – СОЦИАЛЬНОЕ – КОММУНИКАЦИЯ – АДАПТАЦИЯ – ИДЕНТИЧНОСТЬ</a:t>
            </a:r>
          </a:p>
          <a:p>
            <a:endParaRPr lang="ru-RU" sz="2400" b="1" dirty="0"/>
          </a:p>
          <a:p>
            <a:r>
              <a:rPr lang="ru-RU" sz="2400" b="1" dirty="0"/>
              <a:t>ТАБУИРОВАННАЯ ДОСТОВЕРНОСТЬ –СЕМИОТИКА И МЕХАНИЗМ ПРИТЧИ - МИФОЛОГИЧЕСКОЕ СОЗНАНИЕ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78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FF4C0-216A-5A5B-510D-1981F7840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46" y="816638"/>
            <a:ext cx="8596668" cy="4227443"/>
          </a:xfrm>
        </p:spPr>
        <p:txBody>
          <a:bodyPr/>
          <a:lstStyle/>
          <a:p>
            <a:r>
              <a:rPr lang="ru-RU" b="1" dirty="0"/>
              <a:t>ТАБУИРОВАННАЯ ДОСТОВЕРНОСТЬ КАК ФЕНОМЕН, РАССМАТРИВАЕМЫЙ В РЕЛИГИОЗНОМ ДИСКУРСЕ И ОБЪЯСНЯЮЩЕМ ПАРАДОКСЫ МЕТАФОРИЗАЦИИ РЕЛИГИОЗНЫХ ТЕКСТОВ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44FD75-5E9B-FCF6-DF95-1DA0C4F3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94852"/>
            <a:ext cx="8596668" cy="846510"/>
          </a:xfrm>
        </p:spPr>
        <p:txBody>
          <a:bodyPr>
            <a:normAutofit/>
          </a:bodyPr>
          <a:lstStyle/>
          <a:p>
            <a:pPr lvl="1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776007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471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ПРОБЛЕМА ТАБУИРОВАННОЙ ДОСТОВЕРНОСТИ. КОГНИТИВНЫЙ АСПЕКТ</vt:lpstr>
      <vt:lpstr>Презентация PowerPoint</vt:lpstr>
      <vt:lpstr> ЦЕЛЬ: исследование личных значений как формы выражения глубинных знаний.  Методики: субъективное шкалирование формализованное интервью, тест репертуарных решеток, треугольник Фреге, эвристика гештальта, кластерный анлиз, феноменологический анализ.</vt:lpstr>
      <vt:lpstr>Презентация PowerPoint</vt:lpstr>
      <vt:lpstr>Презентация PowerPoint</vt:lpstr>
      <vt:lpstr>Цветовые метафоры: Белый  Красный  Черный Зеленый Желтый Синий </vt:lpstr>
      <vt:lpstr>Презентация PowerPoint</vt:lpstr>
      <vt:lpstr>Презентация PowerPoint</vt:lpstr>
      <vt:lpstr>ТАБУИРОВАННАЯ ДОСТОВЕРНОСТЬ КАК ФЕНОМЕН, РАССМАТРИВАЕМЫЙ В РЕЛИГИОЗНОМ ДИСКУРСЕ И ОБЪЯСНЯЮЩЕМ ПАРАДОКСЫ МЕТАФОРИЗАЦИИ РЕЛИГИОЗНЫХ ТЕКСТОВ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ТАБУИРОВАННОЙ ДОСТОВЕРНОСТИ. КОГНИТИВНЫЙ АСПЕКТ</dc:title>
  <dc:creator>Надежда Гаевская</dc:creator>
  <cp:lastModifiedBy>Надежда Гаевская</cp:lastModifiedBy>
  <cp:revision>11</cp:revision>
  <dcterms:created xsi:type="dcterms:W3CDTF">2022-09-15T15:41:42Z</dcterms:created>
  <dcterms:modified xsi:type="dcterms:W3CDTF">2022-12-09T22:09:54Z</dcterms:modified>
</cp:coreProperties>
</file>