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2" r:id="rId3"/>
    <p:sldId id="264" r:id="rId4"/>
    <p:sldId id="265" r:id="rId5"/>
    <p:sldId id="263" r:id="rId6"/>
    <p:sldId id="258" r:id="rId7"/>
    <p:sldId id="260" r:id="rId8"/>
    <p:sldId id="261" r:id="rId9"/>
    <p:sldId id="257" r:id="rId10"/>
    <p:sldId id="266" r:id="rId11"/>
    <p:sldId id="267" r:id="rId12"/>
    <p:sldId id="269" r:id="rId13"/>
    <p:sldId id="268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.kondratenko19@bk.ru" initials="g" lastIdx="2" clrIdx="0">
    <p:extLst>
      <p:ext uri="{19B8F6BF-5375-455C-9EA6-DF929625EA0E}">
        <p15:presenceInfo xmlns:p15="http://schemas.microsoft.com/office/powerpoint/2012/main" userId="0eb8aa141ad84aa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80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12-09T18:56:39.646" idx="2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F8D64-7B83-4F0F-90CB-82BB41DDEC92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1952-1D4D-4196-AC3E-52A40051F22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374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F8D64-7B83-4F0F-90CB-82BB41DDEC92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1952-1D4D-4196-AC3E-52A40051F2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245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F8D64-7B83-4F0F-90CB-82BB41DDEC92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1952-1D4D-4196-AC3E-52A40051F2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118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F8D64-7B83-4F0F-90CB-82BB41DDEC92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1952-1D4D-4196-AC3E-52A40051F2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074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F8D64-7B83-4F0F-90CB-82BB41DDEC92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1952-1D4D-4196-AC3E-52A40051F22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693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F8D64-7B83-4F0F-90CB-82BB41DDEC92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1952-1D4D-4196-AC3E-52A40051F2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989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F8D64-7B83-4F0F-90CB-82BB41DDEC92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1952-1D4D-4196-AC3E-52A40051F2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83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F8D64-7B83-4F0F-90CB-82BB41DDEC92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1952-1D4D-4196-AC3E-52A40051F2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924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F8D64-7B83-4F0F-90CB-82BB41DDEC92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1952-1D4D-4196-AC3E-52A40051F2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725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CCF8D64-7B83-4F0F-90CB-82BB41DDEC92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5E81952-1D4D-4196-AC3E-52A40051F2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321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F8D64-7B83-4F0F-90CB-82BB41DDEC92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1952-1D4D-4196-AC3E-52A40051F2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792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CCF8D64-7B83-4F0F-90CB-82BB41DDEC92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5E81952-1D4D-4196-AC3E-52A40051F22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1216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92865" y="801482"/>
            <a:ext cx="10049894" cy="353660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инструментов</a:t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машинного зрения в анализе степени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пространственной</a:t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памяти на модели посттравматического стрессового расстройства у крыс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pPr algn="ctr"/>
            <a:r>
              <a:rPr lang="ru-RU" sz="4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Е.И. Кондратенко, Н.А. Ломтева, Л.А. </a:t>
            </a:r>
            <a:r>
              <a:rPr lang="ru-RU" sz="4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Яковенкова</a:t>
            </a:r>
            <a:endParaRPr lang="ru-RU" sz="4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D34817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ru-RU" sz="5600" b="1" i="0" u="none" strike="noStrike" kern="1200" cap="all" spc="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А.В. Рыбаков</a:t>
            </a:r>
          </a:p>
          <a:p>
            <a:pPr algn="ctr"/>
            <a:endParaRPr lang="ru-RU" sz="4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Астраханский государственный университет им В.Н. Татищева</a:t>
            </a:r>
          </a:p>
          <a:p>
            <a:pPr algn="ctr"/>
            <a:endParaRPr lang="ru-RU" sz="5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11116" t="3715"/>
          <a:stretch/>
        </p:blipFill>
        <p:spPr bwMode="auto">
          <a:xfrm>
            <a:off x="9754801" y="0"/>
            <a:ext cx="2437199" cy="23565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70392" t="34103" r="15614" b="39385"/>
          <a:stretch/>
        </p:blipFill>
        <p:spPr>
          <a:xfrm>
            <a:off x="0" y="0"/>
            <a:ext cx="2211572" cy="235668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  <p:extLst>
      <p:ext uri="{BB962C8B-B14F-4D97-AF65-F5344CB8AC3E}">
        <p14:creationId xmlns:p14="http://schemas.microsoft.com/office/powerpoint/2010/main" val="3471953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2517" y="0"/>
            <a:ext cx="1609483" cy="162167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73212" y="4675291"/>
            <a:ext cx="104373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исследования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Животные обеих групп на пятый день показали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пространственного обучения, что проявлялось в быстром нахождении платформы. У контрольных животных среднее время нахождения платформы составило 30,6 сек, в группе ПТСР 18,2 сек. После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стрессирования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животных (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иммобилизационный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стресс) время нахождения платформы значительно увеличилось до 50,2 сек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796CE25-5A62-6D74-BC40-FF4A5109F8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855" t="668" r="11041" b="-668"/>
          <a:stretch/>
        </p:blipFill>
        <p:spPr>
          <a:xfrm>
            <a:off x="5898980" y="337203"/>
            <a:ext cx="4143631" cy="375304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A5583F7-7805-79C6-BD87-F4EE894A7F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958" t="-947" r="8537" b="7779"/>
          <a:stretch/>
        </p:blipFill>
        <p:spPr>
          <a:xfrm>
            <a:off x="794492" y="337203"/>
            <a:ext cx="4969869" cy="386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893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3773285" cy="1893224"/>
          </a:xfrm>
        </p:spPr>
        <p:txBody>
          <a:bodyPr/>
          <a:lstStyle/>
          <a:p>
            <a:r>
              <a:rPr lang="ru-RU" b="1" dirty="0"/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Трек крысы со сформированной в тесте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морриса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пространственной памятью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2517" y="0"/>
            <a:ext cx="1609483" cy="162167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09C861D-3B3D-0BA6-1A65-C0804AAD7A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593" r="16516"/>
          <a:stretch/>
        </p:blipFill>
        <p:spPr>
          <a:xfrm>
            <a:off x="6466394" y="531896"/>
            <a:ext cx="4116123" cy="374096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1CEB11-E484-2806-2B0E-92D17C7C23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576" r="20505"/>
          <a:stretch/>
        </p:blipFill>
        <p:spPr>
          <a:xfrm>
            <a:off x="1605971" y="220407"/>
            <a:ext cx="3956532" cy="4052455"/>
          </a:xfrm>
          <a:prstGeom prst="rect">
            <a:avLst/>
          </a:prstGeom>
        </p:spPr>
      </p:pic>
      <p:sp>
        <p:nvSpPr>
          <p:cNvPr id="18" name="Подзаголовок 2">
            <a:extLst>
              <a:ext uri="{FF2B5EF4-FFF2-40B4-BE49-F238E27FC236}">
                <a16:creationId xmlns:a16="http://schemas.microsoft.com/office/drawing/2014/main" id="{266C3787-D346-20DF-9A62-D25A8931A57B}"/>
              </a:ext>
            </a:extLst>
          </p:cNvPr>
          <p:cNvSpPr txBox="1">
            <a:spLocks/>
          </p:cNvSpPr>
          <p:nvPr/>
        </p:nvSpPr>
        <p:spPr>
          <a:xfrm>
            <a:off x="1066800" y="4455621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 </a:t>
            </a:r>
            <a:endParaRPr lang="ru-RU" dirty="0"/>
          </a:p>
        </p:txBody>
      </p:sp>
      <p:sp>
        <p:nvSpPr>
          <p:cNvPr id="23" name="Подзаголовок 2">
            <a:extLst>
              <a:ext uri="{FF2B5EF4-FFF2-40B4-BE49-F238E27FC236}">
                <a16:creationId xmlns:a16="http://schemas.microsoft.com/office/drawing/2014/main" id="{A3380FAD-BA3C-7FA2-3183-8490E5475034}"/>
              </a:ext>
            </a:extLst>
          </p:cNvPr>
          <p:cNvSpPr txBox="1">
            <a:spLocks/>
          </p:cNvSpPr>
          <p:nvPr/>
        </p:nvSpPr>
        <p:spPr>
          <a:xfrm>
            <a:off x="1100051" y="4455621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 </a:t>
            </a:r>
            <a:endParaRPr lang="ru-RU" dirty="0"/>
          </a:p>
        </p:txBody>
      </p:sp>
      <p:sp>
        <p:nvSpPr>
          <p:cNvPr id="24" name="Подзаголовок 2">
            <a:extLst>
              <a:ext uri="{FF2B5EF4-FFF2-40B4-BE49-F238E27FC236}">
                <a16:creationId xmlns:a16="http://schemas.microsoft.com/office/drawing/2014/main" id="{8B53AB50-8F4F-6CDB-8A46-1D6F4BA71443}"/>
              </a:ext>
            </a:extLst>
          </p:cNvPr>
          <p:cNvSpPr txBox="1">
            <a:spLocks/>
          </p:cNvSpPr>
          <p:nvPr/>
        </p:nvSpPr>
        <p:spPr>
          <a:xfrm>
            <a:off x="1252451" y="4608021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 </a:t>
            </a:r>
            <a:endParaRPr lang="ru-RU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9267122-0C9B-2C20-8A65-C112613E904B}"/>
              </a:ext>
            </a:extLst>
          </p:cNvPr>
          <p:cNvSpPr txBox="1"/>
          <p:nvPr/>
        </p:nvSpPr>
        <p:spPr>
          <a:xfrm>
            <a:off x="6466394" y="4448126"/>
            <a:ext cx="4028233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1400" b="1" i="0" u="none" strike="noStrike" kern="1200" cap="all" spc="200" normalizeH="0" baseline="0" noProof="0" dirty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Трек крысы со сформированной в тесте </a:t>
            </a:r>
            <a:r>
              <a:rPr kumimoji="0" lang="ru-RU" sz="1400" b="1" i="0" u="none" strike="noStrike" kern="1200" cap="all" spc="200" normalizeH="0" baseline="0" noProof="0" dirty="0" err="1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морриса</a:t>
            </a:r>
            <a:r>
              <a:rPr kumimoji="0" lang="ru-RU" sz="1400" b="1" i="0" u="none" strike="noStrike" kern="1200" cap="all" spc="200" normalizeH="0" baseline="0" noProof="0" dirty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пространственной памятью после острой иммобилизации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5991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8225" y="65903"/>
            <a:ext cx="9877646" cy="4893425"/>
          </a:xfrm>
        </p:spPr>
        <p:txBody>
          <a:bodyPr>
            <a:normAutofit fontScale="92500"/>
          </a:bodyPr>
          <a:lstStyle/>
          <a:p>
            <a:pPr algn="just">
              <a:lnSpc>
                <a:spcPct val="160000"/>
              </a:lnSpc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ЦЕННОСТЬ БЕЗОПАСНОСТИ для крыс с посттравматическим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стрессорным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расстройством превалирует над всеми стимулами. Острый или недавний стресс формирует негативное эмоциональное состояние, которое не только мешает обучению и ставит под угрозу благополучие, но и ухудшает уже выработанный навык пространственной памяти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11116" t="3715"/>
          <a:stretch/>
        </p:blipFill>
        <p:spPr bwMode="auto">
          <a:xfrm>
            <a:off x="10419907" y="188938"/>
            <a:ext cx="1606134" cy="16185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27412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133600" y="4456113"/>
            <a:ext cx="10058400" cy="1143000"/>
          </a:xfrm>
        </p:spPr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2517" y="0"/>
            <a:ext cx="1609483" cy="162167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930" y="143761"/>
            <a:ext cx="4229888" cy="598059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F4E558A-7E9A-8C27-E4C3-B928A7F917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7189" y="143761"/>
            <a:ext cx="5705957" cy="570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78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57C03E7-A03B-D7FD-078B-398C9BC77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078458"/>
            <a:ext cx="10058400" cy="1450757"/>
          </a:xfrm>
        </p:spPr>
        <p:txBody>
          <a:bodyPr/>
          <a:lstStyle/>
          <a:p>
            <a:pPr algn="ctr"/>
            <a:r>
              <a:rPr lang="ru-RU" dirty="0"/>
              <a:t>Благодарим за внимание!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9A32648-9E4A-60B3-0334-75A81B928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4044" y="0"/>
            <a:ext cx="1609483" cy="162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957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11116" t="3715"/>
          <a:stretch/>
        </p:blipFill>
        <p:spPr bwMode="auto">
          <a:xfrm>
            <a:off x="10419907" y="188938"/>
            <a:ext cx="1606134" cy="16185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3285" y="1993227"/>
            <a:ext cx="4947996" cy="32807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1BF99B-BEC5-D86A-02B3-5B1CBC1347DF}"/>
              </a:ext>
            </a:extLst>
          </p:cNvPr>
          <p:cNvSpPr txBox="1"/>
          <p:nvPr/>
        </p:nvSpPr>
        <p:spPr>
          <a:xfrm>
            <a:off x="540718" y="336719"/>
            <a:ext cx="5555281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000" b="1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Посттравматическое стрессовое расстройство (ПТСР) - это серьёзное тревожное расстройство, которое может развиться после того, как человек пережил или стал свидетелем тяжёлого травматического события.</a:t>
            </a:r>
          </a:p>
          <a:p>
            <a:pPr algn="l"/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algn="l"/>
            <a:endParaRPr lang="ru-RU" sz="2000" b="1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algn="l"/>
            <a:endParaRPr lang="ru-RU" sz="2000" b="1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algn="l"/>
            <a:r>
              <a:rPr lang="ru-RU" sz="2000" b="1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Целью данного исследования была оценка степени сформированности пространственной памяти в водном лабиринте Морриса у крыс с экспериментально вызванным ПТСР и сохранности выработанных когнитивных навыков в </a:t>
            </a:r>
            <a:r>
              <a:rPr lang="ru-RU" sz="2000" b="1" i="0" u="none" strike="noStrike" baseline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мусловиях</a:t>
            </a:r>
            <a:r>
              <a:rPr lang="ru-RU" sz="2000" b="1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острого </a:t>
            </a:r>
            <a:r>
              <a:rPr lang="ru-RU" sz="2000" b="1" i="0" u="none" strike="noStrike" baseline="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иммобилизационного</a:t>
            </a:r>
            <a:r>
              <a:rPr lang="ru-RU" sz="2000" b="1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стресса</a:t>
            </a:r>
          </a:p>
        </p:txBody>
      </p:sp>
    </p:spTree>
    <p:extLst>
      <p:ext uri="{BB962C8B-B14F-4D97-AF65-F5344CB8AC3E}">
        <p14:creationId xmlns:p14="http://schemas.microsoft.com/office/powerpoint/2010/main" val="2003381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651" y="188938"/>
            <a:ext cx="9941442" cy="4648876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220000"/>
              </a:lnSpc>
            </a:pPr>
            <a:r>
              <a:rPr lang="ru-RU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Крысиная модель посттравматического стрессового расстройства</a:t>
            </a:r>
          </a:p>
          <a:p>
            <a:pPr algn="ctr">
              <a:lnSpc>
                <a:spcPct val="220000"/>
              </a:lnSpc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220000"/>
              </a:lnSpc>
            </a:pPr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посттравматического стресса у крыс была создана с использованием </a:t>
            </a:r>
            <a:r>
              <a:rPr lang="ru-RU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</a:t>
            </a:r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признанного метода однократного длительного стресса (SPS) (</a:t>
            </a:r>
            <a:r>
              <a:rPr lang="ru-RU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George</a:t>
            </a:r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, </a:t>
            </a:r>
            <a:r>
              <a:rPr lang="ru-RU" sz="4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) в соответствии со следующей процедурой: крыс сначала фиксировали на 2 часа в жестких пластиковых пеналах, а затем заставляли плавать в течение 20 минут в резервуаре из плексигласа высотой 50 см и диаметром 30 см с глубиной воды 40 см и температурой воды 24 °C. Затем крысам давали отдохнуть в течение 15 минут для восстановления перед тем, как их приводили в бессознательное состояние с помощью эфира. Они были оставлены для естественного восстановления и возвращены в свои клетки в стандартные условия вивария</a:t>
            </a:r>
          </a:p>
          <a:p>
            <a:endParaRPr lang="ru-RU" b="1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11116" t="3715"/>
          <a:stretch/>
        </p:blipFill>
        <p:spPr bwMode="auto">
          <a:xfrm>
            <a:off x="10419907" y="188938"/>
            <a:ext cx="1606134" cy="16185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77111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7079" y="188937"/>
            <a:ext cx="9877646" cy="4893425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 Морриса</a:t>
            </a:r>
          </a:p>
          <a:p>
            <a:pPr algn="just">
              <a:lnSpc>
                <a:spcPct val="160000"/>
              </a:lnSpc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Аппарат: круглый плавательный бассейн диаметром 150 см, высотой 154 см, заполнялся водой, забеленной гуашевой краской, На высоту 37 см.</a:t>
            </a:r>
          </a:p>
          <a:p>
            <a:pPr algn="just">
              <a:lnSpc>
                <a:spcPct val="160000"/>
              </a:lnSpc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Условно бассейн был разделен на 4 равных сектора. Невидимая платформа (высотой 34 см и 10 см в диаметре) устанавливалась в центре одного из секторов. На стенах бассейна были развешаны картинки, которые также как находящееся в комнате оборудование, могли служить пространственными ориентирами </a:t>
            </a:r>
          </a:p>
          <a:p>
            <a:pPr algn="just">
              <a:lnSpc>
                <a:spcPct val="160000"/>
              </a:lnSpc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11116" t="3715"/>
          <a:stretch/>
        </p:blipFill>
        <p:spPr bwMode="auto">
          <a:xfrm>
            <a:off x="10419907" y="188938"/>
            <a:ext cx="1606134" cy="16185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1570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8344" y="188937"/>
            <a:ext cx="10111564" cy="5977947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ЭКСПЕРИМЕНТА</a:t>
            </a:r>
          </a:p>
          <a:p>
            <a:pPr marL="457200" indent="-457200" algn="just">
              <a:lnSpc>
                <a:spcPct val="120000"/>
              </a:lnSpc>
              <a:buAutoNum type="arabicPeriod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проведен на белых беспородных крысах-самцах со средней массой 250 г, которые содержались в стандартных условиях вивария</a:t>
            </a:r>
          </a:p>
          <a:p>
            <a:pPr marL="457200" indent="-457200" algn="just">
              <a:lnSpc>
                <a:spcPct val="120000"/>
              </a:lnSpc>
              <a:buAutoNum type="arabicPeriod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Выработки ПТСР животных оставляли в условиях обычного содержания вивария в течении 7 дней</a:t>
            </a:r>
          </a:p>
          <a:p>
            <a:pPr marL="457200" indent="-457200" algn="just">
              <a:lnSpc>
                <a:spcPct val="120000"/>
              </a:lnSpc>
              <a:buAutoNum type="arabicPeriod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8 сутки приступали к формированию групп (ПТСР и контроль) и пространственному обучению крыс в водном лабиринте Морриса</a:t>
            </a:r>
          </a:p>
          <a:p>
            <a:pPr marL="457200" indent="-457200" algn="just">
              <a:lnSpc>
                <a:spcPct val="120000"/>
              </a:lnSpc>
              <a:buAutoNum type="arabicPeriod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Крысам наносили яркую несмываемую метку в области холки для захвата в программе трекинга и помещали в бассейн на 70 сек. </a:t>
            </a:r>
          </a:p>
          <a:p>
            <a:pPr marL="457200" indent="-457200" algn="just">
              <a:lnSpc>
                <a:spcPct val="120000"/>
              </a:lnSpc>
              <a:buAutoNum type="arabicPeriod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Животное вынимали из бассейна, обсушивали, помещали в переносную клетку и через 15 мин повторяли процедуру обучения</a:t>
            </a:r>
          </a:p>
          <a:p>
            <a:pPr marL="457200" indent="-457200" algn="just">
              <a:lnSpc>
                <a:spcPct val="120000"/>
              </a:lnSpc>
              <a:buAutoNum type="arabicPeriod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каждого животного состояло из 4 попыток ежедневно в течение 4 дней</a:t>
            </a:r>
          </a:p>
          <a:p>
            <a:pPr marL="457200" indent="-457200" algn="just">
              <a:lnSpc>
                <a:spcPct val="120000"/>
              </a:lnSpc>
              <a:buAutoNum type="arabicPeriod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5-й день проводили тестирование прочности следа пространственной памяти 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11116" t="3715"/>
          <a:stretch/>
        </p:blipFill>
        <p:spPr bwMode="auto">
          <a:xfrm>
            <a:off x="10419907" y="188938"/>
            <a:ext cx="1606134" cy="16185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90171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97280" y="5008514"/>
            <a:ext cx="10058400" cy="1143000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Крыса  при тести-                             крыса находится </a:t>
            </a:r>
          </a:p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ровании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водном                             на подводной</a:t>
            </a:r>
          </a:p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тесте Морриса                                    платформе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733" y="181604"/>
            <a:ext cx="3107631" cy="41435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313" y="0"/>
            <a:ext cx="1609483" cy="162167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B250BB0-F15B-A432-0C57-7ECB737FD5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537" y="181604"/>
            <a:ext cx="3115326" cy="415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293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2517" y="0"/>
            <a:ext cx="1609483" cy="16216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t="3942"/>
          <a:stretch/>
        </p:blipFill>
        <p:spPr>
          <a:xfrm>
            <a:off x="0" y="127591"/>
            <a:ext cx="10547497" cy="569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417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2517" y="0"/>
            <a:ext cx="1609483" cy="162167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899844" y="4645753"/>
            <a:ext cx="33834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Трек крысы, впервые помещенной в водный лабиринт Морриса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B22FDEB-227F-1A11-E3C4-7921DB395F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089" r="18378"/>
          <a:stretch/>
        </p:blipFill>
        <p:spPr>
          <a:xfrm>
            <a:off x="3719221" y="0"/>
            <a:ext cx="4171422" cy="417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625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427" y="4869711"/>
            <a:ext cx="11951613" cy="1360967"/>
          </a:xfrm>
        </p:spPr>
        <p:txBody>
          <a:bodyPr>
            <a:normAutofit/>
          </a:bodyPr>
          <a:lstStyle/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опыта: 1 день – Выработка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урпи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Животных помещали в светлый отсек, определяли латентный период до захода в темный отсек (максимум 3 мин.). При переходе крысы в темный отсек она получала удар током 50Гц  70в. Через 24 часа проверяли выработку УРПИ. Животное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поменщали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светлую камеру и определяли латентный период захода в темную камеру (если не заходил, то ЛП считали равным 180 сек). Сохранность рефлекса проверяли на 5 –е и 7-е сутки. 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11116" t="3715"/>
          <a:stretch/>
        </p:blipFill>
        <p:spPr bwMode="auto">
          <a:xfrm>
            <a:off x="10419907" y="188938"/>
            <a:ext cx="1606134" cy="16185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93" y="414669"/>
            <a:ext cx="4735032" cy="35512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875" y="414669"/>
            <a:ext cx="4735032" cy="355127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772253" y="4296957"/>
            <a:ext cx="33928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Камера для выработки УРПИ </a:t>
            </a:r>
          </a:p>
        </p:txBody>
      </p:sp>
    </p:spTree>
    <p:extLst>
      <p:ext uri="{BB962C8B-B14F-4D97-AF65-F5344CB8AC3E}">
        <p14:creationId xmlns:p14="http://schemas.microsoft.com/office/powerpoint/2010/main" val="1656505564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665</TotalTime>
  <Words>652</Words>
  <Application>Microsoft Office PowerPoint</Application>
  <PresentationFormat>Широкоэкранный</PresentationFormat>
  <Paragraphs>43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Calibri</vt:lpstr>
      <vt:lpstr>Calibri Light</vt:lpstr>
      <vt:lpstr>Times New Roman</vt:lpstr>
      <vt:lpstr>Ретро</vt:lpstr>
      <vt:lpstr>Применение инструментов машинного зрения в анализе степени сформированности пространственной памяти на модели посттравматического стрессового расстройства у крыс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Благодарим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g.kondratenko19@bk.ru</cp:lastModifiedBy>
  <cp:revision>26</cp:revision>
  <dcterms:created xsi:type="dcterms:W3CDTF">2022-12-06T13:01:06Z</dcterms:created>
  <dcterms:modified xsi:type="dcterms:W3CDTF">2022-12-09T16:57:13Z</dcterms:modified>
</cp:coreProperties>
</file>