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1" r:id="rId3"/>
    <p:sldId id="262" r:id="rId4"/>
    <p:sldId id="257" r:id="rId5"/>
    <p:sldId id="266" r:id="rId6"/>
    <p:sldId id="258" r:id="rId7"/>
    <p:sldId id="260" r:id="rId8"/>
    <p:sldId id="263" r:id="rId9"/>
    <p:sldId id="264" r:id="rId10"/>
    <p:sldId id="265" r:id="rId11"/>
    <p:sldId id="267" r:id="rId12"/>
    <p:sldId id="268" r:id="rId13"/>
    <p:sldId id="274" r:id="rId14"/>
    <p:sldId id="269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1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F8225-3DA8-4272-8D4D-934D67744FDE}" type="datetimeFigureOut">
              <a:rPr lang="ru-RU" smtClean="0"/>
              <a:pPr/>
              <a:t>18.05.2018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242B4-4961-4D38-B402-F8BDBA148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1242B4-4961-4D38-B402-F8BDBA1483E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B245-973C-43A5-A7DB-BD182805300D}" type="datetimeFigureOut">
              <a:rPr lang="ru-RU" smtClean="0"/>
              <a:pPr/>
              <a:t>18.05.2018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A3F52-781E-460B-98CA-58607805CA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B245-973C-43A5-A7DB-BD182805300D}" type="datetimeFigureOut">
              <a:rPr lang="ru-RU" smtClean="0"/>
              <a:pPr/>
              <a:t>18.05.2018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A3F52-781E-460B-98CA-58607805CA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B245-973C-43A5-A7DB-BD182805300D}" type="datetimeFigureOut">
              <a:rPr lang="ru-RU" smtClean="0"/>
              <a:pPr/>
              <a:t>18.05.2018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A3F52-781E-460B-98CA-58607805CA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B245-973C-43A5-A7DB-BD182805300D}" type="datetimeFigureOut">
              <a:rPr lang="ru-RU" smtClean="0"/>
              <a:pPr/>
              <a:t>18.05.2018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A3F52-781E-460B-98CA-58607805CA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B245-973C-43A5-A7DB-BD182805300D}" type="datetimeFigureOut">
              <a:rPr lang="ru-RU" smtClean="0"/>
              <a:pPr/>
              <a:t>18.05.2018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A3F52-781E-460B-98CA-58607805CA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B245-973C-43A5-A7DB-BD182805300D}" type="datetimeFigureOut">
              <a:rPr lang="ru-RU" smtClean="0"/>
              <a:pPr/>
              <a:t>18.05.2018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A3F52-781E-460B-98CA-58607805CA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B245-973C-43A5-A7DB-BD182805300D}" type="datetimeFigureOut">
              <a:rPr lang="ru-RU" smtClean="0"/>
              <a:pPr/>
              <a:t>18.05.2018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A3F52-781E-460B-98CA-58607805CA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B245-973C-43A5-A7DB-BD182805300D}" type="datetimeFigureOut">
              <a:rPr lang="ru-RU" smtClean="0"/>
              <a:pPr/>
              <a:t>18.05.2018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A3F52-781E-460B-98CA-58607805CA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B245-973C-43A5-A7DB-BD182805300D}" type="datetimeFigureOut">
              <a:rPr lang="ru-RU" smtClean="0"/>
              <a:pPr/>
              <a:t>18.05.2018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A3F52-781E-460B-98CA-58607805CA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B245-973C-43A5-A7DB-BD182805300D}" type="datetimeFigureOut">
              <a:rPr lang="ru-RU" smtClean="0"/>
              <a:pPr/>
              <a:t>18.05.2018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A3F52-781E-460B-98CA-58607805CA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B245-973C-43A5-A7DB-BD182805300D}" type="datetimeFigureOut">
              <a:rPr lang="ru-RU" smtClean="0"/>
              <a:pPr/>
              <a:t>18.05.2018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A3F52-781E-460B-98CA-58607805CA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7B245-973C-43A5-A7DB-BD182805300D}" type="datetimeFigureOut">
              <a:rPr lang="ru-RU" smtClean="0"/>
              <a:pPr/>
              <a:t>18.05.2018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A3F52-781E-460B-98CA-58607805CA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alldef.ru/ru/articles/almanah-14/specialnyj-federalnyj-gosudarstvennyj-standart-nachalnogo" TargetMode="External"/><Relationship Id="rId2" Type="http://schemas.openxmlformats.org/officeDocument/2006/relationships/hyperlink" Target="http://www.autism.ru/read.asp?id=114&amp;vol=0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alldef.ru/ru/articles/almanah-20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333980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Дети с расстройствами </a:t>
            </a:r>
            <a:r>
              <a:rPr lang="ru-RU" dirty="0" err="1" smtClean="0"/>
              <a:t>аутистического</a:t>
            </a:r>
            <a:r>
              <a:rPr lang="ru-RU" dirty="0" smtClean="0"/>
              <a:t> спектра в школе: специфические образовательные потребности и пути их реализации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293096"/>
            <a:ext cx="9144000" cy="2304256"/>
          </a:xfrm>
        </p:spPr>
        <p:txBody>
          <a:bodyPr>
            <a:noAutofit/>
          </a:bodyPr>
          <a:lstStyle/>
          <a:p>
            <a:pPr algn="just"/>
            <a:r>
              <a:rPr lang="ru-RU" b="1" dirty="0">
                <a:latin typeface="Arial Black" pitchFamily="34" charset="0"/>
              </a:rPr>
              <a:t>Никольская </a:t>
            </a:r>
            <a:r>
              <a:rPr lang="ru-RU" b="1" dirty="0" smtClean="0">
                <a:latin typeface="Arial Black" pitchFamily="34" charset="0"/>
              </a:rPr>
              <a:t>О.С., Костин И.А.,</a:t>
            </a:r>
          </a:p>
          <a:p>
            <a:pPr algn="just"/>
            <a:r>
              <a:rPr lang="ru-RU" b="1" dirty="0" smtClean="0">
                <a:latin typeface="Arial Black" pitchFamily="34" charset="0"/>
              </a:rPr>
              <a:t>отдел научных исследований Института коррекционной педагогики Российской академии образования, Москва</a:t>
            </a:r>
            <a:endParaRPr lang="ru-RU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856984" cy="1628800"/>
          </a:xfrm>
        </p:spPr>
        <p:txBody>
          <a:bodyPr>
            <a:noAutofit/>
          </a:bodyPr>
          <a:lstStyle/>
          <a:p>
            <a:r>
              <a:rPr lang="ru-RU" sz="3600" i="1" dirty="0" smtClean="0"/>
              <a:t>3 блок потребностей</a:t>
            </a:r>
            <a:r>
              <a:rPr lang="ru-RU" sz="3600" dirty="0" smtClean="0"/>
              <a:t>: связанные с трудностями эмоционально-личностного и социального развития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52578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Помощь в формировании, дифференциации и осмыслении личного жизненного опыта, собственного внутреннего мира.</a:t>
            </a:r>
          </a:p>
          <a:p>
            <a:r>
              <a:rPr lang="ru-RU" dirty="0" smtClean="0"/>
              <a:t>В формировании гибкого уровня притязаний и самооценки ребенка, более зрелого и целостного самосознания.</a:t>
            </a:r>
          </a:p>
          <a:p>
            <a:r>
              <a:rPr lang="ru-RU" dirty="0" smtClean="0"/>
              <a:t>В стимулировании интереса, радости от взаимодействия с другим человеком, от соприкосновения с его внутренним миром</a:t>
            </a:r>
          </a:p>
          <a:p>
            <a:r>
              <a:rPr lang="ru-RU" dirty="0" smtClean="0"/>
              <a:t>В развитии возможности сопоставлять, сравнивать свой внутренний мир и мир другого человека, учитывая другую точку зрения и внутреннюю логику поведения другого человека (развитие «модели психического»).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>
            <a:noAutofit/>
          </a:bodyPr>
          <a:lstStyle/>
          <a:p>
            <a:r>
              <a:rPr lang="ru-RU" sz="3600" dirty="0" smtClean="0"/>
              <a:t>Фундамент оказания </a:t>
            </a:r>
            <a:r>
              <a:rPr lang="ru-RU" sz="3600" dirty="0" err="1" smtClean="0"/>
              <a:t>психокоррекционной</a:t>
            </a:r>
            <a:r>
              <a:rPr lang="ru-RU" sz="3600" dirty="0" smtClean="0"/>
              <a:t> помощи ребенку с РАС в школе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036496" cy="551723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dirty="0" smtClean="0"/>
              <a:t>Развитие и усложнение </a:t>
            </a:r>
            <a:r>
              <a:rPr lang="ru-RU" sz="2400" i="1" dirty="0" smtClean="0"/>
              <a:t>эмоционального контакта </a:t>
            </a:r>
            <a:r>
              <a:rPr lang="ru-RU" sz="2400" dirty="0" smtClean="0"/>
              <a:t>взрослого с </a:t>
            </a:r>
            <a:r>
              <a:rPr lang="ru-RU" sz="2400" dirty="0" err="1" smtClean="0"/>
              <a:t>аутичным</a:t>
            </a:r>
            <a:r>
              <a:rPr lang="ru-RU" sz="2400" dirty="0" smtClean="0"/>
              <a:t> ребенком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Вовлечение ребенка в различные виды </a:t>
            </a:r>
            <a:r>
              <a:rPr lang="ru-RU" sz="2400" i="1" dirty="0" smtClean="0"/>
              <a:t>осмысленной совместной деятельности 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Только на этой основе – эмоционально теплых отношений и совместно осмысленной деятельности – выстраивается помощь в развитии понимания происходящих вокруг ребенка событий, в преодолении фрагментарности представлений о мире, в формировании более целостных представлений о себе и других людях, в развитии более зрелой самооценки и уровня притязаний.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Нецелесообразно выстраивать коррекционную помощь в виде отдельных, изолированных от школьной жизни «развивающих занятий» по развитию сенсорных, моторных функций, внимания, речи и т.п.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Содержание </a:t>
            </a:r>
            <a:r>
              <a:rPr lang="ru-RU" dirty="0" err="1" smtClean="0"/>
              <a:t>психокоррекционной</a:t>
            </a:r>
            <a:r>
              <a:rPr lang="ru-RU" dirty="0" smtClean="0"/>
              <a:t> работы в начальной школе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Стимулирование интереса и внимания к другому человеку, стимулирование потребности во взаимодействии и эмоциональном сопереживании (в обмене событиями, впечатлениями, планами, эмоциональными реакциями и т.п.);</a:t>
            </a:r>
          </a:p>
          <a:p>
            <a:r>
              <a:rPr lang="ru-RU" dirty="0" smtClean="0"/>
              <a:t>Помощь в коммуникации – вербальной, невербальной, при необходимости с использованием АДК, накопление у ребенка позитивного опыта применения различных средств коммуникации;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206084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Направления </a:t>
            </a:r>
            <a:r>
              <a:rPr lang="ru-RU" dirty="0" err="1" smtClean="0"/>
              <a:t>психокоррекционной</a:t>
            </a:r>
            <a:r>
              <a:rPr lang="ru-RU" dirty="0" smtClean="0"/>
              <a:t> работы на основе совместной осмысленной деятельности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916832"/>
            <a:ext cx="9144000" cy="4941168"/>
          </a:xfrm>
        </p:spPr>
        <p:txBody>
          <a:bodyPr>
            <a:normAutofit fontScale="70000" lnSpcReduction="20000"/>
          </a:bodyPr>
          <a:lstStyle/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ru-RU" sz="3400" dirty="0" smtClean="0">
                <a:solidFill>
                  <a:schemeClr val="tx1"/>
                </a:solidFill>
              </a:rPr>
              <a:t>Формирование более целостной и дифференцированной картины мира; привлечение внимания ребенка к тем событиям, обстоятельствам, результатам своих действий, которые ранее не имели для него значения;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endParaRPr lang="ru-RU" sz="3400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ru-RU" sz="3400" dirty="0" smtClean="0">
                <a:solidFill>
                  <a:schemeClr val="tx1"/>
                </a:solidFill>
              </a:rPr>
              <a:t>повышение гибкости в отношениях с изменяющимися обстоятельствами, устойчивости перед изменениями;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endParaRPr lang="ru-RU" sz="3400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ru-RU" sz="3400" dirty="0" smtClean="0">
                <a:solidFill>
                  <a:schemeClr val="tx1"/>
                </a:solidFill>
              </a:rPr>
              <a:t>формирование и дифференциация эмоционального отклика на результат совместной деятельности, более гибкого и зрелого реагирования на неудачи/неуспехи, формирование более адекватной самооценки и уровня притязаний;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endParaRPr lang="ru-RU" sz="3400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ru-RU" sz="3400" dirty="0" smtClean="0">
                <a:solidFill>
                  <a:schemeClr val="tx1"/>
                </a:solidFill>
              </a:rPr>
              <a:t>развитие понимания сюжета, причинно-следственных связей, юмора,  стимуляция стремления шутить и понимать шутку … </a:t>
            </a:r>
          </a:p>
          <a:p>
            <a:pPr algn="just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9269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Литература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144000" cy="602128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i="1" dirty="0" smtClean="0">
                <a:solidFill>
                  <a:schemeClr val="tx1"/>
                </a:solidFill>
              </a:rPr>
              <a:t>Никольская О.С., Фомина Т., </a:t>
            </a:r>
            <a:r>
              <a:rPr lang="ru-RU" i="1" dirty="0" err="1" smtClean="0">
                <a:solidFill>
                  <a:schemeClr val="tx1"/>
                </a:solidFill>
              </a:rPr>
              <a:t>Цыпотан</a:t>
            </a:r>
            <a:r>
              <a:rPr lang="ru-RU" i="1" dirty="0" smtClean="0">
                <a:solidFill>
                  <a:schemeClr val="tx1"/>
                </a:solidFill>
              </a:rPr>
              <a:t> С. </a:t>
            </a:r>
            <a:r>
              <a:rPr lang="ru-RU" dirty="0" smtClean="0">
                <a:solidFill>
                  <a:schemeClr val="tx1"/>
                </a:solidFill>
              </a:rPr>
              <a:t>Вместе с учителем: ребенок с аутизмом в обычной школе. 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hlinkClick r:id="rId2"/>
              </a:rPr>
              <a:t>http://www.autism.ru/read.asp?id=114&amp;vol=0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i="1" dirty="0" smtClean="0">
                <a:solidFill>
                  <a:schemeClr val="tx1"/>
                </a:solidFill>
              </a:rPr>
              <a:t>Никольская О.С.</a:t>
            </a:r>
            <a:r>
              <a:rPr lang="ru-RU" dirty="0" smtClean="0">
                <a:solidFill>
                  <a:schemeClr val="tx1"/>
                </a:solidFill>
              </a:rPr>
              <a:t> Специальный федеральный государственный стандарт начального образования детей с нарушениями </a:t>
            </a:r>
            <a:r>
              <a:rPr lang="ru-RU" dirty="0" err="1" smtClean="0">
                <a:solidFill>
                  <a:schemeClr val="tx1"/>
                </a:solidFill>
              </a:rPr>
              <a:t>аутистического</a:t>
            </a:r>
            <a:r>
              <a:rPr lang="ru-RU" dirty="0" smtClean="0">
                <a:solidFill>
                  <a:schemeClr val="tx1"/>
                </a:solidFill>
              </a:rPr>
              <a:t> спектра – Альманах Института коррекционной педагогики. </a:t>
            </a:r>
            <a:r>
              <a:rPr lang="ru-RU" dirty="0" err="1" smtClean="0">
                <a:solidFill>
                  <a:schemeClr val="tx1"/>
                </a:solidFill>
              </a:rPr>
              <a:t>Вып</a:t>
            </a:r>
            <a:r>
              <a:rPr lang="ru-RU" dirty="0" smtClean="0">
                <a:solidFill>
                  <a:schemeClr val="tx1"/>
                </a:solidFill>
              </a:rPr>
              <a:t>. 14. – 2010. / </a:t>
            </a:r>
            <a:r>
              <a:rPr lang="ru-RU" u="sng" dirty="0" smtClean="0">
                <a:hlinkClick r:id="rId3"/>
              </a:rPr>
              <a:t>http://alldef.ru/ru/articles/almanah-14/specialnyj-federalnyj-gosudarstvennyj-standart-nachalnogo</a:t>
            </a:r>
            <a:endParaRPr lang="ru-RU" dirty="0" smtClean="0"/>
          </a:p>
          <a:p>
            <a:pPr algn="just"/>
            <a:r>
              <a:rPr lang="ru-RU" i="1" dirty="0" smtClean="0">
                <a:solidFill>
                  <a:schemeClr val="tx1"/>
                </a:solidFill>
              </a:rPr>
              <a:t>Никольская О.С.</a:t>
            </a:r>
            <a:r>
              <a:rPr lang="ru-RU" dirty="0" smtClean="0">
                <a:solidFill>
                  <a:schemeClr val="tx1"/>
                </a:solidFill>
              </a:rPr>
              <a:t> Психологическая помощь ребенку с аутизмом в процессе совместного чтения – Альманах Института коррекционной педагогики. </a:t>
            </a:r>
            <a:r>
              <a:rPr lang="ru-RU" dirty="0" err="1" smtClean="0">
                <a:solidFill>
                  <a:schemeClr val="tx1"/>
                </a:solidFill>
              </a:rPr>
              <a:t>Вып</a:t>
            </a:r>
            <a:r>
              <a:rPr lang="ru-RU" dirty="0" smtClean="0">
                <a:solidFill>
                  <a:schemeClr val="tx1"/>
                </a:solidFill>
              </a:rPr>
              <a:t>. 20 – 2014.  </a:t>
            </a:r>
            <a:r>
              <a:rPr lang="ru-RU" u="sng" dirty="0" smtClean="0">
                <a:solidFill>
                  <a:schemeClr val="tx1"/>
                </a:solidFill>
                <a:hlinkClick r:id="rId4"/>
              </a:rPr>
              <a:t>http://alldef.ru/ru/articles/almanah-20/</a:t>
            </a:r>
            <a:r>
              <a:rPr lang="ru-RU" u="sng" dirty="0" smtClean="0">
                <a:solidFill>
                  <a:srgbClr val="002060"/>
                </a:solidFill>
              </a:rPr>
              <a:t>psihologicheskaja-pomosch-rebenku-s-autizmom</a:t>
            </a:r>
          </a:p>
          <a:p>
            <a:pPr algn="just"/>
            <a:endParaRPr lang="ru-RU" dirty="0" smtClean="0">
              <a:solidFill>
                <a:srgbClr val="002060"/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2068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20688"/>
            <a:ext cx="9144000" cy="623731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i="1" dirty="0" smtClean="0">
                <a:solidFill>
                  <a:schemeClr val="tx1"/>
                </a:solidFill>
              </a:rPr>
              <a:t>Шаргородская Л.В.</a:t>
            </a:r>
            <a:r>
              <a:rPr lang="ru-RU" dirty="0" smtClean="0">
                <a:solidFill>
                  <a:schemeClr val="tx1"/>
                </a:solidFill>
              </a:rPr>
              <a:t> Организационно-педагогические условия инклюзивного обучения младших школьников с расстройствами </a:t>
            </a:r>
            <a:r>
              <a:rPr lang="ru-RU" dirty="0" err="1" smtClean="0">
                <a:solidFill>
                  <a:schemeClr val="tx1"/>
                </a:solidFill>
              </a:rPr>
              <a:t>аутистического</a:t>
            </a:r>
            <a:r>
              <a:rPr lang="ru-RU" dirty="0" smtClean="0">
                <a:solidFill>
                  <a:schemeClr val="tx1"/>
                </a:solidFill>
              </a:rPr>
              <a:t> спектра. – </a:t>
            </a:r>
            <a:r>
              <a:rPr lang="ru-RU" dirty="0" err="1" smtClean="0">
                <a:solidFill>
                  <a:schemeClr val="tx1"/>
                </a:solidFill>
              </a:rPr>
              <a:t>Автореф</a:t>
            </a:r>
            <a:r>
              <a:rPr lang="ru-RU" dirty="0" smtClean="0">
                <a:solidFill>
                  <a:schemeClr val="tx1"/>
                </a:solidFill>
              </a:rPr>
              <a:t> … канд. </a:t>
            </a:r>
            <a:r>
              <a:rPr lang="ru-RU" dirty="0" err="1" smtClean="0">
                <a:solidFill>
                  <a:schemeClr val="tx1"/>
                </a:solidFill>
              </a:rPr>
              <a:t>пед</a:t>
            </a:r>
            <a:r>
              <a:rPr lang="ru-RU" dirty="0" smtClean="0">
                <a:solidFill>
                  <a:schemeClr val="tx1"/>
                </a:solidFill>
              </a:rPr>
              <a:t>. наук. – М., 2017</a:t>
            </a:r>
          </a:p>
          <a:p>
            <a:pPr algn="just">
              <a:spcBef>
                <a:spcPts val="0"/>
              </a:spcBef>
            </a:pPr>
            <a:r>
              <a:rPr lang="ru-RU" i="1" dirty="0" err="1" smtClean="0">
                <a:solidFill>
                  <a:schemeClr val="tx1"/>
                </a:solidFill>
              </a:rPr>
              <a:t>Розенблюм</a:t>
            </a:r>
            <a:r>
              <a:rPr lang="ru-RU" i="1" dirty="0" smtClean="0">
                <a:solidFill>
                  <a:schemeClr val="tx1"/>
                </a:solidFill>
              </a:rPr>
              <a:t>, С.А., Моисеева М.В.</a:t>
            </a:r>
            <a:r>
              <a:rPr lang="ru-RU" dirty="0" smtClean="0">
                <a:solidFill>
                  <a:schemeClr val="tx1"/>
                </a:solidFill>
              </a:rPr>
              <a:t>  Обучение детей с РАС в школе с углубленным изучением ряда предметов и гимназии </a:t>
            </a:r>
            <a:r>
              <a:rPr lang="ru-RU" i="1" dirty="0" smtClean="0">
                <a:solidFill>
                  <a:schemeClr val="tx1"/>
                </a:solidFill>
              </a:rPr>
              <a:t>(общие подходы и практический опыт) </a:t>
            </a:r>
            <a:r>
              <a:rPr lang="ru-RU" dirty="0" smtClean="0">
                <a:solidFill>
                  <a:schemeClr val="tx1"/>
                </a:solidFill>
              </a:rPr>
              <a:t>/ Воспитание и обучение детей с нарушениями развития. – 2012-№ 5.</a:t>
            </a:r>
            <a:endParaRPr lang="ru-RU" i="1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i="1" dirty="0" err="1" smtClean="0">
                <a:solidFill>
                  <a:schemeClr val="tx1"/>
                </a:solidFill>
              </a:rPr>
              <a:t>Розенблюм</a:t>
            </a:r>
            <a:r>
              <a:rPr lang="ru-RU" i="1" dirty="0" smtClean="0">
                <a:solidFill>
                  <a:schemeClr val="tx1"/>
                </a:solidFill>
              </a:rPr>
              <a:t>, С.А.</a:t>
            </a:r>
            <a:r>
              <a:rPr lang="ru-RU" dirty="0" smtClean="0">
                <a:solidFill>
                  <a:schemeClr val="tx1"/>
                </a:solidFill>
              </a:rPr>
              <a:t> Что ждет ребенка с аутизмом в обычной школе / Аутизм и нарушения развития. – 2009 - № 2;</a:t>
            </a:r>
          </a:p>
          <a:p>
            <a:pPr algn="just">
              <a:spcBef>
                <a:spcPts val="0"/>
              </a:spcBef>
            </a:pPr>
            <a:r>
              <a:rPr lang="ru-RU" i="1" dirty="0" err="1" smtClean="0">
                <a:solidFill>
                  <a:schemeClr val="tx1"/>
                </a:solidFill>
              </a:rPr>
              <a:t>Хотылева</a:t>
            </a:r>
            <a:r>
              <a:rPr lang="ru-RU" i="1" dirty="0" smtClean="0">
                <a:solidFill>
                  <a:schemeClr val="tx1"/>
                </a:solidFill>
              </a:rPr>
              <a:t> Т.Ю., </a:t>
            </a:r>
            <a:r>
              <a:rPr lang="ru-RU" i="1" dirty="0" err="1" smtClean="0">
                <a:solidFill>
                  <a:schemeClr val="tx1"/>
                </a:solidFill>
              </a:rPr>
              <a:t>Розенблюм</a:t>
            </a:r>
            <a:r>
              <a:rPr lang="ru-RU" i="1" dirty="0" smtClean="0">
                <a:solidFill>
                  <a:schemeClr val="tx1"/>
                </a:solidFill>
              </a:rPr>
              <a:t> С.А.</a:t>
            </a:r>
            <a:r>
              <a:rPr lang="ru-RU" dirty="0" smtClean="0">
                <a:solidFill>
                  <a:schemeClr val="tx1"/>
                </a:solidFill>
              </a:rPr>
              <a:t> Иллюзии инклюзии: типичные ошибки родителей детей с РАС. Из опыта инклюзивной школы // Аутизм и нарушения развития. 2017. Т. 15. № 3. С. 48—53. 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2068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Литература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48680"/>
            <a:ext cx="9144000" cy="630932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Никольская О.С., Костин И.А. Еще раз про особые образовательные потребности младшего школьника с расстройствами </a:t>
            </a:r>
            <a:r>
              <a:rPr lang="ru-RU" dirty="0" err="1" smtClean="0">
                <a:solidFill>
                  <a:schemeClr val="tx1"/>
                </a:solidFill>
              </a:rPr>
              <a:t>аутистического</a:t>
            </a:r>
            <a:r>
              <a:rPr lang="ru-RU" dirty="0" smtClean="0">
                <a:solidFill>
                  <a:schemeClr val="tx1"/>
                </a:solidFill>
              </a:rPr>
              <a:t> спектра – Дефектология – 2015 -- № 6. -- С. 17 – 26. </a:t>
            </a:r>
          </a:p>
          <a:p>
            <a:pPr algn="just">
              <a:spcBef>
                <a:spcPts val="0"/>
              </a:spcBef>
            </a:pPr>
            <a:r>
              <a:rPr lang="ru-RU" i="1" dirty="0" smtClean="0">
                <a:solidFill>
                  <a:schemeClr val="tx1"/>
                </a:solidFill>
              </a:rPr>
              <a:t>Борисова Н.В., </a:t>
            </a:r>
            <a:r>
              <a:rPr lang="ru-RU" i="1" dirty="0" err="1" smtClean="0">
                <a:solidFill>
                  <a:schemeClr val="tx1"/>
                </a:solidFill>
              </a:rPr>
              <a:t>Бушмелев</a:t>
            </a:r>
            <a:r>
              <a:rPr lang="ru-RU" i="1" dirty="0" smtClean="0">
                <a:solidFill>
                  <a:schemeClr val="tx1"/>
                </a:solidFill>
              </a:rPr>
              <a:t> М.Е.</a:t>
            </a:r>
            <a:r>
              <a:rPr lang="ru-RU" dirty="0" smtClean="0">
                <a:solidFill>
                  <a:schemeClr val="tx1"/>
                </a:solidFill>
              </a:rPr>
              <a:t> Опыт инклюзии обучающихся с расстройствами </a:t>
            </a:r>
            <a:r>
              <a:rPr lang="ru-RU" dirty="0" err="1" smtClean="0">
                <a:solidFill>
                  <a:schemeClr val="tx1"/>
                </a:solidFill>
              </a:rPr>
              <a:t>аутистического</a:t>
            </a:r>
            <a:r>
              <a:rPr lang="ru-RU" dirty="0" smtClean="0">
                <a:solidFill>
                  <a:schemeClr val="tx1"/>
                </a:solidFill>
              </a:rPr>
              <a:t> спектра в общеобразовательную среду в школе «Ковчег» // Аутизм и нарушения развития. 2016. Т. 14. № 1. С. 19—26</a:t>
            </a:r>
          </a:p>
          <a:p>
            <a:pPr algn="just">
              <a:spcBef>
                <a:spcPts val="0"/>
              </a:spcBef>
            </a:pPr>
            <a:r>
              <a:rPr lang="ru-RU" i="1" dirty="0" err="1" smtClean="0">
                <a:solidFill>
                  <a:schemeClr val="tx1"/>
                </a:solidFill>
              </a:rPr>
              <a:t>Саксонов</a:t>
            </a:r>
            <a:r>
              <a:rPr lang="ru-RU" i="1" dirty="0" smtClean="0">
                <a:solidFill>
                  <a:schemeClr val="tx1"/>
                </a:solidFill>
              </a:rPr>
              <a:t> Д., Юдина Т. </a:t>
            </a:r>
            <a:r>
              <a:rPr lang="ru-RU" dirty="0" smtClean="0">
                <a:solidFill>
                  <a:schemeClr val="tx1"/>
                </a:solidFill>
              </a:rPr>
              <a:t>Мы здесь. Из родительского опыта воспитания и обучения ребенка с расстройством </a:t>
            </a:r>
            <a:r>
              <a:rPr lang="ru-RU" dirty="0" err="1" smtClean="0">
                <a:solidFill>
                  <a:schemeClr val="tx1"/>
                </a:solidFill>
              </a:rPr>
              <a:t>аутистического</a:t>
            </a:r>
            <a:r>
              <a:rPr lang="ru-RU" dirty="0" smtClean="0">
                <a:solidFill>
                  <a:schemeClr val="tx1"/>
                </a:solidFill>
              </a:rPr>
              <a:t> спектра – М.: 2016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0691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r">
              <a:buNone/>
            </a:pPr>
            <a:r>
              <a:rPr lang="ru-RU" sz="3900" dirty="0" err="1" smtClean="0"/>
              <a:t>институт-коррекционной-педагогики.рф</a:t>
            </a:r>
            <a:endParaRPr lang="ru-RU" sz="3900" dirty="0" smtClean="0"/>
          </a:p>
          <a:p>
            <a:pPr algn="r">
              <a:buNone/>
            </a:pPr>
            <a:r>
              <a:rPr lang="en-US" sz="4000" dirty="0" smtClean="0"/>
              <a:t>kostin@ikp.email</a:t>
            </a:r>
            <a:endParaRPr lang="ru-RU" sz="4000" dirty="0"/>
          </a:p>
        </p:txBody>
      </p:sp>
      <p:pic>
        <p:nvPicPr>
          <p:cNvPr id="1026" name="Picture 2" descr="D:\Рабочие материалы и видеозаписи\Документы Института\LOGOTIP_IKP_no_backgroun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6425" y="2595562"/>
            <a:ext cx="5391150" cy="16975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СФГОС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832648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ru-RU" dirty="0" smtClean="0"/>
              <a:t>Не показано индивидуальное обучение, не показано обучение в группе детей со сходными нарушениями коммуникации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Каждый ребенок с РАС в образовательной организации имеет право на индивидуальную </a:t>
            </a:r>
            <a:r>
              <a:rPr lang="ru-RU" dirty="0" err="1" smtClean="0"/>
              <a:t>психокоррекционную</a:t>
            </a:r>
            <a:r>
              <a:rPr lang="ru-RU" dirty="0" smtClean="0"/>
              <a:t> поддержку, в том числе на дополнительные индивидуальные занятия (с психологом, логопедом-дефектологом…), на </a:t>
            </a:r>
            <a:r>
              <a:rPr lang="ru-RU" dirty="0" err="1" smtClean="0"/>
              <a:t>тьюторское</a:t>
            </a:r>
            <a:r>
              <a:rPr lang="ru-RU" dirty="0" smtClean="0"/>
              <a:t> сопровождение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Принципиальная возможность пересмотреть вариант обучения, в соответствии с достижениями в обучении и в социальном развитии ребенка.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Независимо от уровня и варианта обучения, необходимо учитывать и развивать возможные парциальные способности </a:t>
            </a:r>
            <a:r>
              <a:rPr lang="ru-RU" dirty="0" err="1" smtClean="0"/>
              <a:t>аутичного</a:t>
            </a:r>
            <a:r>
              <a:rPr lang="ru-RU" dirty="0" smtClean="0"/>
              <a:t> ребенка.</a:t>
            </a:r>
          </a:p>
          <a:p>
            <a:pPr>
              <a:spcBef>
                <a:spcPts val="0"/>
              </a:spcBef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0811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4 варианта начального общего образования ребенка с РАС в соответствии с СФГОС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328592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0"/>
              </a:spcBef>
            </a:pPr>
            <a:r>
              <a:rPr lang="ru-RU" sz="2800" dirty="0" smtClean="0"/>
              <a:t>8-1. Обучение вместе со сверстниками без особенностей развития, в те же сроки </a:t>
            </a:r>
          </a:p>
          <a:p>
            <a:pPr>
              <a:spcBef>
                <a:spcPts val="0"/>
              </a:spcBef>
            </a:pPr>
            <a:r>
              <a:rPr lang="ru-RU" sz="2800" dirty="0" smtClean="0"/>
              <a:t>8-2. Образование, сопоставимое по результатам с детьми без особенностей, в более длительные сроки (до 2 дополнительных классов), по адаптированным программам; возможно обучение в классе для детей с ЗПР, сопоставимых по уровню развития, не имеющих выраженных поведенческих и коммуникативных проблем</a:t>
            </a:r>
          </a:p>
          <a:p>
            <a:pPr>
              <a:spcBef>
                <a:spcPts val="0"/>
              </a:spcBef>
            </a:pPr>
            <a:r>
              <a:rPr lang="ru-RU" sz="2800" dirty="0" smtClean="0"/>
              <a:t>8-3. Образование нецензового уровня, сопоставимое по результатам с детьми с легкой степенью интеллектуального недоразвития; возможно обучение в классе или в школе для детей с умственной отсталостью, сопоставимых по уровню развития, по возможности – с менее выраженными поведенческими и коммуникативными проблемами</a:t>
            </a:r>
          </a:p>
          <a:p>
            <a:pPr>
              <a:spcBef>
                <a:spcPts val="0"/>
              </a:spcBef>
            </a:pPr>
            <a:r>
              <a:rPr lang="ru-RU" sz="2800" dirty="0" smtClean="0"/>
              <a:t>8-4. Нецензовый уровень образования для детей с наиболее тяжелыми вариантами РАС. Программа обучения, методы, организация среды максимально адаптируются к индивидуальным возможностям ребенка. Предусматривается индивидуально дозированное введение ребенка с РАС в класс, постепенное расширение его социального пространства и контактов</a:t>
            </a:r>
          </a:p>
          <a:p>
            <a:pPr>
              <a:spcBef>
                <a:spcPts val="0"/>
              </a:spcBef>
            </a:pPr>
            <a:endParaRPr lang="ru-RU" sz="2800" dirty="0" smtClean="0"/>
          </a:p>
          <a:p>
            <a:pPr>
              <a:spcBef>
                <a:spcPts val="0"/>
              </a:spcBef>
            </a:pPr>
            <a:r>
              <a:rPr lang="ru-RU" sz="2800" b="1" dirty="0" smtClean="0"/>
              <a:t>От 1 варианта к 4: </a:t>
            </a:r>
            <a:r>
              <a:rPr lang="ru-RU" sz="2800" dirty="0" smtClean="0"/>
              <a:t>снижается доля компонента академических знаний и повышается доля компонента жизненной компетенции; все более адаптируются к возможностям ребенка образовательная среда, условия, методы обучения.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04864"/>
          </a:xfrm>
        </p:spPr>
        <p:txBody>
          <a:bodyPr>
            <a:normAutofit/>
          </a:bodyPr>
          <a:lstStyle/>
          <a:p>
            <a:r>
              <a:rPr lang="ru-RU" sz="3600" i="1" dirty="0" smtClean="0"/>
              <a:t>1 блок потребностей.</a:t>
            </a:r>
            <a:r>
              <a:rPr lang="ru-RU" sz="3600" dirty="0" smtClean="0"/>
              <a:t> Помощь в первичной организации процесса школьного обучения, </a:t>
            </a:r>
            <a:br>
              <a:rPr lang="ru-RU" sz="3600" dirty="0" smtClean="0"/>
            </a:br>
            <a:r>
              <a:rPr lang="ru-RU" sz="3600" dirty="0" smtClean="0"/>
              <a:t>адаптации к жизни в школе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725144"/>
          </a:xfrm>
        </p:spPr>
        <p:txBody>
          <a:bodyPr>
            <a:noAutofit/>
          </a:bodyPr>
          <a:lstStyle/>
          <a:p>
            <a:pPr lvl="0" algn="just"/>
            <a:r>
              <a:rPr lang="ru-RU" sz="2400" dirty="0" smtClean="0"/>
              <a:t>установление </a:t>
            </a:r>
            <a:r>
              <a:rPr lang="ru-RU" sz="2400" dirty="0"/>
              <a:t>эмоционального контакта с </a:t>
            </a:r>
            <a:r>
              <a:rPr lang="ru-RU" sz="2400" dirty="0" smtClean="0"/>
              <a:t>педагогом </a:t>
            </a:r>
            <a:r>
              <a:rPr lang="ru-RU" sz="2400" dirty="0"/>
              <a:t>и со специалистом, помогающим в организации учебной деятельности </a:t>
            </a:r>
            <a:r>
              <a:rPr lang="ru-RU" sz="2400" dirty="0" smtClean="0"/>
              <a:t>ребенка (</a:t>
            </a:r>
            <a:r>
              <a:rPr lang="ru-RU" sz="2400" dirty="0" err="1" smtClean="0"/>
              <a:t>тьютор</a:t>
            </a:r>
            <a:r>
              <a:rPr lang="ru-RU" sz="2400" dirty="0" smtClean="0"/>
              <a:t>, помощник учителя);</a:t>
            </a:r>
            <a:endParaRPr lang="ru-RU" sz="2400" dirty="0"/>
          </a:p>
          <a:p>
            <a:pPr lvl="0" algn="just"/>
            <a:r>
              <a:rPr lang="ru-RU" sz="2400" dirty="0"/>
              <a:t>индивидуальная помощь в ориентации в пространстве школы, в порядке перехода от одного занятия к другому;</a:t>
            </a:r>
          </a:p>
          <a:p>
            <a:pPr lvl="0" algn="just"/>
            <a:r>
              <a:rPr lang="ru-RU" sz="2400" dirty="0"/>
              <a:t>организация классной комнаты и рабочего места ребенка, позволяющая учителю уделить ребенку индивидуальное внимание и уменьшающая вероятность </a:t>
            </a:r>
            <a:r>
              <a:rPr lang="ru-RU" sz="2400" dirty="0" smtClean="0"/>
              <a:t>появления у него неадекватных действий </a:t>
            </a:r>
            <a:r>
              <a:rPr lang="ru-RU" sz="2400" dirty="0"/>
              <a:t>во время урока;</a:t>
            </a:r>
          </a:p>
          <a:p>
            <a:pPr lvl="0" algn="just"/>
            <a:r>
              <a:rPr lang="ru-RU" sz="2400" dirty="0" smtClean="0"/>
              <a:t>Сенсорно комфортная </a:t>
            </a:r>
            <a:r>
              <a:rPr lang="ru-RU" sz="2400" dirty="0"/>
              <a:t>и </a:t>
            </a:r>
            <a:r>
              <a:rPr lang="ru-RU" sz="2400" dirty="0" smtClean="0"/>
              <a:t>эмоционально ровная, положительная </a:t>
            </a:r>
            <a:r>
              <a:rPr lang="ru-RU" sz="2400" dirty="0"/>
              <a:t>атмосфера </a:t>
            </a:r>
            <a:r>
              <a:rPr lang="ru-RU" sz="2400" dirty="0" smtClean="0"/>
              <a:t>урока и всей школьной жизни;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2060848"/>
          </a:xfrm>
        </p:spPr>
        <p:txBody>
          <a:bodyPr>
            <a:noAutofit/>
          </a:bodyPr>
          <a:lstStyle/>
          <a:p>
            <a:r>
              <a:rPr lang="ru-RU" sz="3600" dirty="0" smtClean="0"/>
              <a:t>Помощь </a:t>
            </a:r>
            <a:r>
              <a:rPr lang="ru-RU" sz="3600" dirty="0"/>
              <a:t>в </a:t>
            </a:r>
            <a:r>
              <a:rPr lang="ru-RU" sz="3600" dirty="0" smtClean="0"/>
              <a:t>выработке бытовых </a:t>
            </a:r>
            <a:r>
              <a:rPr lang="ru-RU" sz="3600" dirty="0"/>
              <a:t>навыков и способов коммуникации, адаптирующих </a:t>
            </a:r>
            <a:r>
              <a:rPr lang="ru-RU" sz="3600" dirty="0" smtClean="0"/>
              <a:t>ребенка </a:t>
            </a:r>
            <a:r>
              <a:rPr lang="ru-RU" sz="3600" dirty="0"/>
              <a:t>к условиям школьной </a:t>
            </a:r>
            <a:r>
              <a:rPr lang="ru-RU" sz="3600" dirty="0" smtClean="0"/>
              <a:t>жизни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88840"/>
            <a:ext cx="8892480" cy="4869160"/>
          </a:xfrm>
        </p:spPr>
        <p:txBody>
          <a:bodyPr/>
          <a:lstStyle/>
          <a:p>
            <a:r>
              <a:rPr lang="ru-RU" dirty="0" smtClean="0"/>
              <a:t>Помощь в адаптации к школьной раздевалке,</a:t>
            </a:r>
          </a:p>
          <a:p>
            <a:r>
              <a:rPr lang="ru-RU" dirty="0" smtClean="0"/>
              <a:t>Школьной столовой,</a:t>
            </a:r>
          </a:p>
          <a:p>
            <a:r>
              <a:rPr lang="ru-RU" dirty="0" smtClean="0"/>
              <a:t>Школьному туалету и т.п.</a:t>
            </a:r>
            <a:endParaRPr lang="en-US" dirty="0" smtClean="0"/>
          </a:p>
          <a:p>
            <a:r>
              <a:rPr lang="ru-RU" dirty="0" smtClean="0"/>
              <a:t>Поведение и взаимодействие на переменах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Помощь в первичной организации процесса школьного обучения, адаптации к жизни в школе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86916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sz="4400" dirty="0" smtClean="0"/>
              <a:t>предсказуемый порядок урока, помогающий ребенку включаться в общие занятия;</a:t>
            </a:r>
          </a:p>
          <a:p>
            <a:pPr lvl="0"/>
            <a:r>
              <a:rPr lang="ru-RU" sz="4400" dirty="0" smtClean="0"/>
              <a:t>при необходимости помощь ассистента учителя для организации работы ребенка на уроке; </a:t>
            </a:r>
          </a:p>
          <a:p>
            <a:pPr lvl="0"/>
            <a:r>
              <a:rPr lang="ru-RU" sz="4400" dirty="0" smtClean="0"/>
              <a:t>использование в учебных заданиях структуры, облегчающей выполнение ребенком требуемого действия (заполнить пробел, завершить начатое);</a:t>
            </a:r>
          </a:p>
          <a:p>
            <a:pPr lvl="0"/>
            <a:r>
              <a:rPr lang="ru-RU" sz="4400" dirty="0" smtClean="0"/>
              <a:t>создание и поддержка четкой временно-пространственной структуры организации всей школьной жизни ребенка, помогающей ему лучше понять происходящее, освоить порядок и организовать себя в нем (профилактика поведенческих  проблем, аффективных срывов).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656184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2 блок потребностей.</a:t>
            </a:r>
            <a:r>
              <a:rPr lang="ru-RU" dirty="0" smtClean="0"/>
              <a:t> Помощь в освоении предметных знаний и универсальных учебных действий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36510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Уменьшение трудностей освоения отдельных навыков и областей предметных знаний (например, понимание разрядности чисел)</a:t>
            </a:r>
          </a:p>
          <a:p>
            <a:r>
              <a:rPr lang="ru-RU" dirty="0" smtClean="0"/>
              <a:t>Подбор «обходных путей» трудностей, которые остаются трудно преодолимыми (например, предоставление возможности печатать на компьютере при трудностях письма)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Потребности, связанные с освоением предметных знаний и универсальных учебных действий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4941168"/>
          </a:xfrm>
        </p:spPr>
        <p:txBody>
          <a:bodyPr>
            <a:normAutofit/>
          </a:bodyPr>
          <a:lstStyle/>
          <a:p>
            <a:r>
              <a:rPr lang="ru-RU" dirty="0" smtClean="0"/>
              <a:t>Помощь в понимании вербальных условий математических задач, </a:t>
            </a:r>
          </a:p>
          <a:p>
            <a:r>
              <a:rPr lang="ru-RU" dirty="0" smtClean="0"/>
              <a:t>В понимании и пересказе «своими словами» (в противовес точному цитированию) учебного текста,</a:t>
            </a:r>
          </a:p>
          <a:p>
            <a:r>
              <a:rPr lang="ru-RU" dirty="0" smtClean="0"/>
              <a:t> В составлении рассказа по сюжетной картине, серии картин и т.д.</a:t>
            </a:r>
          </a:p>
          <a:p>
            <a:r>
              <a:rPr lang="ru-RU" dirty="0" smtClean="0"/>
              <a:t>В преодолении фрагментарности представлений об окружающем мире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Потребности, связанные с освоением предметных знаний и универсальных учебных действий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9036496" cy="5229200"/>
          </a:xfrm>
        </p:spPr>
        <p:txBody>
          <a:bodyPr/>
          <a:lstStyle/>
          <a:p>
            <a:r>
              <a:rPr lang="ru-RU" dirty="0" smtClean="0"/>
              <a:t>Помощь в формировании способности планировать свою учебную деятельность, контролировать ее результаты, переносить и связывать друг с другом информацию из разных учебных предметов и тем – то есть быть активным субъектом учебной деятельности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1899</TotalTime>
  <Words>1333</Words>
  <Application>Microsoft Office PowerPoint</Application>
  <PresentationFormat>Экран (4:3)</PresentationFormat>
  <Paragraphs>87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Arial Black</vt:lpstr>
      <vt:lpstr>Calibri</vt:lpstr>
      <vt:lpstr>Тема Office</vt:lpstr>
      <vt:lpstr>Дети с расстройствами аутистического спектра в школе: специфические образовательные потребности и пути их реализации</vt:lpstr>
      <vt:lpstr>СФГОС </vt:lpstr>
      <vt:lpstr>4 варианта начального общего образования ребенка с РАС в соответствии с СФГОС</vt:lpstr>
      <vt:lpstr>1 блок потребностей. Помощь в первичной организации процесса школьного обучения,  адаптации к жизни в школе</vt:lpstr>
      <vt:lpstr>Помощь в выработке бытовых навыков и способов коммуникации, адаптирующих ребенка к условиям школьной жизни </vt:lpstr>
      <vt:lpstr>Помощь в первичной организации процесса школьного обучения, адаптации к жизни в школе</vt:lpstr>
      <vt:lpstr>2 блок потребностей. Помощь в освоении предметных знаний и универсальных учебных действий</vt:lpstr>
      <vt:lpstr>Потребности, связанные с освоением предметных знаний и универсальных учебных действий</vt:lpstr>
      <vt:lpstr>Потребности, связанные с освоением предметных знаний и универсальных учебных действий</vt:lpstr>
      <vt:lpstr>3 блок потребностей: связанные с трудностями эмоционально-личностного и социального развития</vt:lpstr>
      <vt:lpstr>Фундамент оказания психокоррекционной помощи ребенку с РАС в школе</vt:lpstr>
      <vt:lpstr>Содержание психокоррекционной работы в начальной школе</vt:lpstr>
      <vt:lpstr>Направления психокоррекционной работы на основе совместной осмысленной деятельности</vt:lpstr>
      <vt:lpstr>Литература</vt:lpstr>
      <vt:lpstr>Литература</vt:lpstr>
      <vt:lpstr>Литература 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Дети с расстройствами аутистического спектра в школе: специфические образовательные потребности и пути их реализации</dc:title>
  <dc:creator>111</dc:creator>
  <cp:lastModifiedBy>user</cp:lastModifiedBy>
  <cp:revision>26</cp:revision>
  <dcterms:created xsi:type="dcterms:W3CDTF">2018-05-13T10:48:16Z</dcterms:created>
  <dcterms:modified xsi:type="dcterms:W3CDTF">2018-05-18T11:11:21Z</dcterms:modified>
</cp:coreProperties>
</file>