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4" r:id="rId2"/>
    <p:sldId id="300" r:id="rId3"/>
    <p:sldId id="266" r:id="rId4"/>
    <p:sldId id="275" r:id="rId5"/>
    <p:sldId id="263" r:id="rId6"/>
    <p:sldId id="284" r:id="rId7"/>
    <p:sldId id="285" r:id="rId8"/>
    <p:sldId id="281" r:id="rId9"/>
    <p:sldId id="280" r:id="rId10"/>
    <p:sldId id="286" r:id="rId11"/>
    <p:sldId id="287" r:id="rId12"/>
    <p:sldId id="290" r:id="rId13"/>
    <p:sldId id="289" r:id="rId14"/>
    <p:sldId id="301" r:id="rId15"/>
    <p:sldId id="302" r:id="rId16"/>
    <p:sldId id="306" r:id="rId17"/>
    <p:sldId id="305" r:id="rId18"/>
    <p:sldId id="304" r:id="rId19"/>
    <p:sldId id="303" r:id="rId20"/>
    <p:sldId id="267" r:id="rId21"/>
    <p:sldId id="277" r:id="rId22"/>
    <p:sldId id="269" r:id="rId23"/>
    <p:sldId id="271"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037B"/>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8B990-165D-42B4-86CF-DEEFA6323F09}" type="datetimeFigureOut">
              <a:rPr lang="ru-RU" smtClean="0"/>
              <a:t>29.05.2018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0B1F8-EBB2-4F91-8188-8C56C564174D}" type="slidenum">
              <a:rPr lang="ru-RU" smtClean="0"/>
              <a:t>‹#›</a:t>
            </a:fld>
            <a:endParaRPr lang="ru-RU"/>
          </a:p>
        </p:txBody>
      </p:sp>
    </p:spTree>
    <p:extLst>
      <p:ext uri="{BB962C8B-B14F-4D97-AF65-F5344CB8AC3E}">
        <p14:creationId xmlns:p14="http://schemas.microsoft.com/office/powerpoint/2010/main" val="2235985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pPr lvl="0"/>
            <a:r>
              <a:rPr lang="ru-RU" sz="1200" kern="1200" dirty="0" smtClean="0">
                <a:solidFill>
                  <a:schemeClr val="tx1"/>
                </a:solidFill>
                <a:effectLst/>
                <a:latin typeface="+mn-lt"/>
                <a:ea typeface="+mn-ea"/>
                <a:cs typeface="+mn-cs"/>
              </a:rPr>
              <a:t>Итак, для формирования поведения требуется поощрение. Поощрение – это то вознаграждение, за которое человек согласен работать. Вопрос: какое выбрать поощрение?  Ответ: только сам человек может выбрать себе поощрение. При работе с детьми это значит, что наша задача: понять, выяснить – что любит ребёнок, затем организовать среду так, чтобы он мог получить желаемое только из наших рук, и тогда уже дозированно выдавать поощрение только в том случае, когда ребёнок выполнил то действие, которому мы решили его учить. Поощрения глубоко индивидуальны. Причина этого в том, что все поощрения, кроме безусловных, соответствующих базовым биологическим потребностям (еда, питьё, сон, тепло), формируются в ходе жизни каждого человека путём соединения нейтральных стимулов со стимулами, которые уже являются поощрениями. Поощрением может быть получение в пользование какой-то определённой игрушки, доступ к какому-то действию (качанию на качелях, слушанию музыки), тактильное внимание близких (объятия, щекотка, прикосновение). Для вербальных детей поощрением обычно являются одобрительные реплики, мамина улыбка. В случае, когда ребёнку не удаётся добиться позитивного внимания мамы, он зачастую избирает себе в качестве поощрения мамин окрик, – потому, что негативное внимание для него предпочтительнее отсутствия внимания. Мне очень нравится история о маленьком ребёнке, поощрением для которого оказалось рассматривание колготок педагога. Девушка пришла на занятие в колготках с ярким, контрастным орнаментом, и увидев интерес к ним своего юного ученика, приняла верное решение: села за стол для занятий, прикрыла ноги чем-то типа покрывала и на протяжении всего занятия с ребёнком чередовала выполнение заданий с поощрением – рассматриванием колготок. Строго говоря, стремиться стоит к тому, чтобы общение с нами стало для нашего ребёнка самым сильным поощрением. Есть маленький, на трёх страницах, рассказ Аркадия Аверченко, в котором этот русский писатель сто лет назад, то есть задолго до появления АВА, блистательно описал этот и некоторые другие принципы формирования поведения.</a:t>
            </a:r>
          </a:p>
          <a:p>
            <a:pPr lvl="0"/>
            <a:r>
              <a:rPr lang="ru-RU" sz="1200" kern="1200" dirty="0" smtClean="0">
                <a:solidFill>
                  <a:schemeClr val="tx1"/>
                </a:solidFill>
                <a:effectLst/>
                <a:latin typeface="+mn-lt"/>
                <a:ea typeface="+mn-ea"/>
                <a:cs typeface="+mn-cs"/>
              </a:rPr>
              <a:t>Нередко бывает такое, что ребёнок очень мало чего умеет, ничем не интересуется, к еде равнодушен, - как подобрать ему поощрение? Научные исследования в области АВА показали, что поощрение можно сделать самим, сконструировать из имеющихся поведений. Правило такое: любое поведение человека может стать для него поощрением, если ему будут разрешать делать это поведение только после того, как он сделает другое поведение – то, которому его решили научить. Одна мама (поведенческий аналитик), например, научила своего ребёнка есть овощи, от которых он отказывался. Мамин ребёнок не любил пить воду, но всё же пил её иногда, предпочитая, однако другие напитки. И вот мама сказала: «Больше воду пить не будешь» - «Как, совсем?»  - «Ну, можно, но только после овощей» После этого в рацион ребёнка прочно вошли и вода, и овощи.</a:t>
            </a:r>
          </a:p>
          <a:p>
            <a:pPr lvl="0"/>
            <a:r>
              <a:rPr lang="ru-RU" sz="1200" kern="1200" dirty="0" smtClean="0">
                <a:solidFill>
                  <a:schemeClr val="tx1"/>
                </a:solidFill>
                <a:effectLst/>
                <a:latin typeface="+mn-lt"/>
                <a:ea typeface="+mn-ea"/>
                <a:cs typeface="+mn-cs"/>
              </a:rPr>
              <a:t>Чтобы поощрение работало эффективно, оно должно предоставляться только после поведения, а не во время, и уж, конечно, не вместо. Просто так, под настроение, поощрение, выбранное для выработки определённого поведения, предоставлять нельзя. Но это не навсегда – а только на время освоения нового поведения. Кроме слов ТОЛЬКО и ПОСЛЕ на слайде выделено слово СРАЗУ. Чем младше ребёнок, чем слабее его социализация, тем важнее в работе с ним незамедлительность подачи поощрения. В этот момент счёт идёт буквально на секунды. Одной из причин недопустимости промедления является то, что в образовавшийся между поведением и поощрением промежуток времени может произойти другое поведение, и тогда ваше поощрение усилит именно его. Например, ребёнок разложил карточки и, пока вы доставали для него конфету, случайно несильно прикусил себе язык. Получение конфеты усилило его поведение кусать язык. Это - случай из практики.</a:t>
            </a:r>
          </a:p>
          <a:p>
            <a:r>
              <a:rPr lang="ru-RU" sz="1200" kern="1200" dirty="0" smtClean="0">
                <a:solidFill>
                  <a:schemeClr val="tx1"/>
                </a:solidFill>
                <a:effectLst/>
                <a:latin typeface="+mn-lt"/>
                <a:ea typeface="+mn-ea"/>
                <a:cs typeface="+mn-cs"/>
              </a:rPr>
              <a:t>Размер поощрения – очень важный параметр! Он должен соответствовать затраченным на поведение усилиям. Зачастую бывает затруднительно подобрать размер поощрения без специалиста. Есть, однако, и общее правило: «Поощряйте от души, но не перебарщивайте».</a:t>
            </a:r>
          </a:p>
          <a:p>
            <a:r>
              <a:rPr lang="ru-RU" sz="1200" kern="1200" dirty="0" smtClean="0">
                <a:solidFill>
                  <a:schemeClr val="tx1"/>
                </a:solidFill>
                <a:effectLst/>
                <a:latin typeface="+mn-lt"/>
                <a:ea typeface="+mn-ea"/>
                <a:cs typeface="+mn-cs"/>
              </a:rPr>
              <a:t>Поощрением можно насытиться, – и тогда оно перестаёт работать как поощрение до тех пор, пока дефицит данного стимула не вернёт ему свойства поощрения.</a:t>
            </a:r>
          </a:p>
          <a:p>
            <a:r>
              <a:rPr lang="ru-RU" sz="1200" kern="1200" dirty="0" smtClean="0">
                <a:solidFill>
                  <a:schemeClr val="tx1"/>
                </a:solidFill>
                <a:effectLst/>
                <a:latin typeface="+mn-lt"/>
                <a:ea typeface="+mn-ea"/>
                <a:cs typeface="+mn-cs"/>
              </a:rPr>
              <a:t>Последнее, что я скажу сейчас о поощрении, – это график его подачи. Один из самых важных секретов поощрения в том, что если в начале научения поведению поощрение подаётся строго после каждого эпизода поведения, то после того, как ребёнок усвоил уверенное выполнение поведения, подача поощрения становится прерывистой, неравномерной, непредсказуемой: такой, чтобы человек не мог быть уверен, что получит поощрение за конкретный эпизод поведения, но не мог быть уверен и в обратном.</a:t>
            </a:r>
          </a:p>
          <a:p>
            <a:pPr lvl="0"/>
            <a:r>
              <a:rPr lang="ru-RU" sz="1200" kern="1200" dirty="0" smtClean="0">
                <a:solidFill>
                  <a:schemeClr val="tx1"/>
                </a:solidFill>
                <a:effectLst/>
                <a:latin typeface="+mn-lt"/>
                <a:ea typeface="+mn-ea"/>
                <a:cs typeface="+mn-cs"/>
              </a:rPr>
              <a:t>Наказания – это любые действия, прерывающие поведение. О наказаниях я скажу коротко: их в нашей работе быть не должно.</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 заключение я хочу и буквально ответить на вопрос про игры с правилами: коротко рассказать вам историю того, как маленького неговорящего ребёнка удалось научить играть в целый класс игр по правилам – в игры-</a:t>
            </a:r>
            <a:r>
              <a:rPr lang="ru-RU" sz="1200" kern="1200" dirty="0" err="1" smtClean="0">
                <a:solidFill>
                  <a:schemeClr val="tx1"/>
                </a:solidFill>
                <a:effectLst/>
                <a:latin typeface="+mn-lt"/>
                <a:ea typeface="+mn-ea"/>
                <a:cs typeface="+mn-cs"/>
              </a:rPr>
              <a:t>ходилки</a:t>
            </a:r>
            <a:r>
              <a:rPr lang="ru-RU" sz="1200" kern="1200" dirty="0" smtClean="0">
                <a:solidFill>
                  <a:schemeClr val="tx1"/>
                </a:solidFill>
                <a:effectLst/>
                <a:latin typeface="+mn-lt"/>
                <a:ea typeface="+mn-ea"/>
                <a:cs typeface="+mn-cs"/>
              </a:rPr>
              <a:t>, где фишки участников игры совершают ходы по игровому полю в соответствии с результатами бросания игрального кубика. Одна мама, стараясь, по возможности, развить своего ребёнка, у которого была задержка речевого развития и элементы </a:t>
            </a:r>
            <a:r>
              <a:rPr lang="ru-RU" sz="1200" kern="1200" dirty="0" err="1" smtClean="0">
                <a:solidFill>
                  <a:schemeClr val="tx1"/>
                </a:solidFill>
                <a:effectLst/>
                <a:latin typeface="+mn-lt"/>
                <a:ea typeface="+mn-ea"/>
                <a:cs typeface="+mn-cs"/>
              </a:rPr>
              <a:t>аутоподобного</a:t>
            </a:r>
            <a:r>
              <a:rPr lang="ru-RU" sz="1200" kern="1200" dirty="0" smtClean="0">
                <a:solidFill>
                  <a:schemeClr val="tx1"/>
                </a:solidFill>
                <a:effectLst/>
                <a:latin typeface="+mn-lt"/>
                <a:ea typeface="+mn-ea"/>
                <a:cs typeface="+mn-cs"/>
              </a:rPr>
              <a:t> поведения, и стремясь подготовить его к поступлению в детский сад, взяла большой лист ватмана и красками, в присутствии ребёнка, проговаривая все подробности, нарисовала дорогу от дома до садика. На этой дороге были расставлены цифры, соответствующие любимым местам прогулок ребёнка. Эти любимые места нарисованы были в деталях, со строгим соблюдением сходства с оригиналом. Формочки в песочнице точно копировали реальные, а печенье на финише - то, которое любил ребёнок. Когда поле было готово (а делали его и рассматривали около месяца ежедневно в несколько подходов), были взяты две любимые мелкие игрушки ребёнка – матрёшка и слоник, и их стали учить идти по дорожке от дома к садику, делая шаги по очереди. После того, как они научились ходить шаг за шагом, чередуясь, в игру был взят кубик. </a:t>
            </a:r>
            <a:r>
              <a:rPr lang="ru-RU" sz="1200" kern="1200" smtClean="0">
                <a:solidFill>
                  <a:schemeClr val="tx1"/>
                </a:solidFill>
                <a:effectLst/>
                <a:latin typeface="+mn-lt"/>
                <a:ea typeface="+mn-ea"/>
                <a:cs typeface="+mn-cs"/>
              </a:rPr>
              <a:t>Эта история заняла более полугода ежедневных занятий с использованием большого количества разных поощрений.</a:t>
            </a:r>
          </a:p>
          <a:p>
            <a:endParaRPr lang="ru-RU"/>
          </a:p>
        </p:txBody>
      </p:sp>
      <p:sp>
        <p:nvSpPr>
          <p:cNvPr id="4" name="Верхний колонтитул 3"/>
          <p:cNvSpPr>
            <a:spLocks noGrp="1"/>
          </p:cNvSpPr>
          <p:nvPr>
            <p:ph type="hdr" sz="quarter" idx="10"/>
          </p:nvPr>
        </p:nvSpPr>
        <p:spPr/>
        <p:txBody>
          <a:bodyPr/>
          <a:lstStyle/>
          <a:p>
            <a:r>
              <a:rPr lang="ru-RU" smtClean="0"/>
              <a:t>ABA @ NSU - ИЮНЬ 2014 - Месяц поддержки родителей!</a:t>
            </a:r>
            <a:endParaRPr lang="ru-RU"/>
          </a:p>
        </p:txBody>
      </p:sp>
    </p:spTree>
    <p:extLst>
      <p:ext uri="{BB962C8B-B14F-4D97-AF65-F5344CB8AC3E}">
        <p14:creationId xmlns:p14="http://schemas.microsoft.com/office/powerpoint/2010/main" val="288292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kern="1200" dirty="0" smtClean="0">
                <a:solidFill>
                  <a:schemeClr val="tx1"/>
                </a:solidFill>
                <a:effectLst/>
                <a:latin typeface="+mn-lt"/>
                <a:ea typeface="+mn-ea"/>
                <a:cs typeface="+mn-cs"/>
              </a:rPr>
              <a:t>Вслед за первым письмом мы получили от вас ещё более тридцати сообщений, и вопрос о налаживании сотрудничества с ребёнком был сформулирован почти в каждом из них.</a:t>
            </a:r>
          </a:p>
          <a:p>
            <a:r>
              <a:rPr lang="ru-RU" sz="1200" kern="1200" dirty="0" smtClean="0">
                <a:solidFill>
                  <a:schemeClr val="tx1"/>
                </a:solidFill>
                <a:effectLst/>
                <a:latin typeface="+mn-lt"/>
                <a:ea typeface="+mn-ea"/>
                <a:cs typeface="+mn-cs"/>
              </a:rPr>
              <a:t>Я хочу немного рассказать о том, какие у нас с вами есть возможности для улучшения сотрудничества с нашими детьми. </a:t>
            </a:r>
          </a:p>
          <a:p>
            <a:r>
              <a:rPr lang="ru-RU" sz="1200" kern="1200" dirty="0" smtClean="0">
                <a:solidFill>
                  <a:schemeClr val="tx1"/>
                </a:solidFill>
                <a:effectLst/>
                <a:latin typeface="+mn-lt"/>
                <a:ea typeface="+mn-ea"/>
                <a:cs typeface="+mn-cs"/>
              </a:rPr>
              <a:t>Методы прикладного анализа поведения позволяют успешно решать задачи, часть из которых представлена сейчас на экране. Кроме исправления нежелательного поведения и обучения различным навыкам, о чём уже рассказали немного мои коллеги, АВА может быть полезным и в формировании желательного, конструктивного поведения.</a:t>
            </a:r>
          </a:p>
          <a:p>
            <a:r>
              <a:rPr lang="ru-RU" sz="1200" kern="1200" dirty="0" smtClean="0">
                <a:solidFill>
                  <a:schemeClr val="tx1"/>
                </a:solidFill>
                <a:effectLst/>
                <a:latin typeface="+mn-lt"/>
                <a:ea typeface="+mn-ea"/>
                <a:cs typeface="+mn-cs"/>
              </a:rPr>
              <a:t>Итак, КАК НАМ УЧИТЬ ДЕТЕЙ?</a:t>
            </a:r>
          </a:p>
          <a:p>
            <a:r>
              <a:rPr lang="ru-RU" sz="1200" kern="1200" dirty="0" smtClean="0">
                <a:solidFill>
                  <a:schemeClr val="tx1"/>
                </a:solidFill>
                <a:effectLst/>
                <a:latin typeface="+mn-lt"/>
                <a:ea typeface="+mn-ea"/>
                <a:cs typeface="+mn-cs"/>
              </a:rPr>
              <a:t>Прошу вас всех обратить внимание на заголовок этого слайда и мысленно ответить себе: какое слово – главное в этой фразе? Поведенческий аналитик, прежде, чем решать: КАК работать с каким-то поведением, задаёт себе вопрос: КТО будет это делать, поскольку программа работы с поведением строится с учётом того, что после ухода специалиста новое поведение ребёнка должно будет поддерживаться окружающей его обстановкой, главную роль в которой играют, разумеется, близкие взрослые. И, приняв эту точку зрения, мы видим, что </a:t>
            </a:r>
            <a:r>
              <a:rPr lang="ru-RU" sz="1200" kern="1200" dirty="0" err="1" smtClean="0">
                <a:solidFill>
                  <a:schemeClr val="tx1"/>
                </a:solidFill>
                <a:effectLst/>
                <a:latin typeface="+mn-lt"/>
                <a:ea typeface="+mn-ea"/>
                <a:cs typeface="+mn-cs"/>
              </a:rPr>
              <a:t>стОит</a:t>
            </a:r>
            <a:r>
              <a:rPr lang="ru-RU" sz="1200" kern="1200" dirty="0" smtClean="0">
                <a:solidFill>
                  <a:schemeClr val="tx1"/>
                </a:solidFill>
                <a:effectLst/>
                <a:latin typeface="+mn-lt"/>
                <a:ea typeface="+mn-ea"/>
                <a:cs typeface="+mn-cs"/>
              </a:rPr>
              <a:t> прежде всего сосредоточиться на слове НАМ. Действия всех людей, постоянно взаимодействующих с ребёнком, должны быть согласованы. Эти люди должны работать одной командой, и не только стремиться к одной цели, но и делать это на единой методической основе. Если кто-то из близких взрослых ребёнка действует вразрез с программой коррекции поведения – это не только мешает формированию желательного поведения, но и не даёт закрепиться поведению, выработанному усилиями других людей, что недопустимо. Поэтому, если специалист видит, что между близкими взрослыми ребёнка категорически нет согласия по вопросам работы с поведением, он отказывается от работы с данным поведением.</a:t>
            </a:r>
          </a:p>
          <a:p>
            <a:r>
              <a:rPr lang="ru-RU" sz="1200" kern="1200" dirty="0" smtClean="0">
                <a:solidFill>
                  <a:schemeClr val="tx1"/>
                </a:solidFill>
                <a:effectLst/>
                <a:latin typeface="+mn-lt"/>
                <a:ea typeface="+mn-ea"/>
                <a:cs typeface="+mn-cs"/>
              </a:rPr>
              <a:t>Сознавая важность того, что стоит за словом НАМ, все мы ищем ответа на вопрос: КАК?</a:t>
            </a:r>
          </a:p>
          <a:p>
            <a:r>
              <a:rPr lang="ru-RU" sz="1200" kern="1200" dirty="0" smtClean="0">
                <a:solidFill>
                  <a:schemeClr val="tx1"/>
                </a:solidFill>
                <a:effectLst/>
                <a:latin typeface="+mn-lt"/>
                <a:ea typeface="+mn-ea"/>
                <a:cs typeface="+mn-cs"/>
              </a:rPr>
              <a:t>Прикладной анализ поведения утверждает, что для того, чтобы человек хотел что-то делать, делал что-либо без принуждения, – эти действия обязательно должны быть подкреплены поощрением.  И, как мы видим из вопросов на экране, это известно какой-то части нашей аудитории. </a:t>
            </a:r>
          </a:p>
          <a:p>
            <a:r>
              <a:rPr lang="ru-RU" sz="1200" kern="1200" dirty="0" smtClean="0">
                <a:solidFill>
                  <a:schemeClr val="tx1"/>
                </a:solidFill>
                <a:effectLst/>
                <a:latin typeface="+mn-lt"/>
                <a:ea typeface="+mn-ea"/>
                <a:cs typeface="+mn-cs"/>
              </a:rPr>
              <a:t>Однако: что мы понимаем под поощрением? В анализе поведения «поощрение» – это совсем не то, что обычно подразумевают под этим словом в быту. С точки зрения АВА поощрением может быть, например, стояние в углу или выслушивание ругани и проклятий в свой адрес. Нередким заблуждением в отношении АВА является то, что упор якобы должен делаться на пищевые поощрения. В последнем примере на экране причиной или одной из причин неуспеха является неправильный подбор и\или подача поощрений.</a:t>
            </a:r>
          </a:p>
          <a:p>
            <a:endParaRPr lang="ru-RU" dirty="0"/>
          </a:p>
        </p:txBody>
      </p:sp>
      <p:sp>
        <p:nvSpPr>
          <p:cNvPr id="4" name="Верхний колонтитул 3"/>
          <p:cNvSpPr>
            <a:spLocks noGrp="1"/>
          </p:cNvSpPr>
          <p:nvPr>
            <p:ph type="hdr" sz="quarter" idx="10"/>
          </p:nvPr>
        </p:nvSpPr>
        <p:spPr/>
        <p:txBody>
          <a:bodyPr/>
          <a:lstStyle/>
          <a:p>
            <a:r>
              <a:rPr lang="ru-RU" smtClean="0"/>
              <a:t>ABA @ NSU - ИЮНЬ 2014 - Месяц поддержки родителей!</a:t>
            </a:r>
            <a:endParaRPr lang="ru-RU"/>
          </a:p>
        </p:txBody>
      </p:sp>
    </p:spTree>
    <p:extLst>
      <p:ext uri="{BB962C8B-B14F-4D97-AF65-F5344CB8AC3E}">
        <p14:creationId xmlns:p14="http://schemas.microsoft.com/office/powerpoint/2010/main" val="424423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1B5A05E-F8A1-4FE4-B75C-1B044C1A05A3}" type="datetimeFigureOut">
              <a:rPr lang="ru-RU" smtClean="0"/>
              <a:t>29.05.2018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3476728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B5A05E-F8A1-4FE4-B75C-1B044C1A05A3}" type="datetimeFigureOut">
              <a:rPr lang="ru-RU" smtClean="0"/>
              <a:t>29.05.2018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1058045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B5A05E-F8A1-4FE4-B75C-1B044C1A05A3}" type="datetimeFigureOut">
              <a:rPr lang="ru-RU" smtClean="0"/>
              <a:t>29.05.2018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51542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B5A05E-F8A1-4FE4-B75C-1B044C1A05A3}" type="datetimeFigureOut">
              <a:rPr lang="ru-RU" smtClean="0"/>
              <a:t>29.05.2018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55475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1B5A05E-F8A1-4FE4-B75C-1B044C1A05A3}" type="datetimeFigureOut">
              <a:rPr lang="ru-RU" smtClean="0"/>
              <a:t>29.05.2018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422328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1B5A05E-F8A1-4FE4-B75C-1B044C1A05A3}" type="datetimeFigureOut">
              <a:rPr lang="ru-RU" smtClean="0"/>
              <a:t>29.05.2018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75598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1B5A05E-F8A1-4FE4-B75C-1B044C1A05A3}" type="datetimeFigureOut">
              <a:rPr lang="ru-RU" smtClean="0"/>
              <a:t>29.05.2018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240934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1B5A05E-F8A1-4FE4-B75C-1B044C1A05A3}" type="datetimeFigureOut">
              <a:rPr lang="ru-RU" smtClean="0"/>
              <a:t>29.05.2018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147690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1B5A05E-F8A1-4FE4-B75C-1B044C1A05A3}" type="datetimeFigureOut">
              <a:rPr lang="ru-RU" smtClean="0"/>
              <a:t>29.05.2018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428901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B5A05E-F8A1-4FE4-B75C-1B044C1A05A3}" type="datetimeFigureOut">
              <a:rPr lang="ru-RU" smtClean="0"/>
              <a:t>29.05.2018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3484926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B5A05E-F8A1-4FE4-B75C-1B044C1A05A3}" type="datetimeFigureOut">
              <a:rPr lang="ru-RU" smtClean="0"/>
              <a:t>29.05.2018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332A62-D962-4D5F-B3EF-0598112A6CBF}" type="slidenum">
              <a:rPr lang="ru-RU" smtClean="0"/>
              <a:t>‹#›</a:t>
            </a:fld>
            <a:endParaRPr lang="ru-RU"/>
          </a:p>
        </p:txBody>
      </p:sp>
    </p:spTree>
    <p:extLst>
      <p:ext uri="{BB962C8B-B14F-4D97-AF65-F5344CB8AC3E}">
        <p14:creationId xmlns:p14="http://schemas.microsoft.com/office/powerpoint/2010/main" val="239725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5A05E-F8A1-4FE4-B75C-1B044C1A05A3}" type="datetimeFigureOut">
              <a:rPr lang="ru-RU" smtClean="0"/>
              <a:t>29.05.2018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32A62-D962-4D5F-B3EF-0598112A6CBF}" type="slidenum">
              <a:rPr lang="ru-RU" smtClean="0"/>
              <a:t>‹#›</a:t>
            </a:fld>
            <a:endParaRPr lang="ru-RU"/>
          </a:p>
        </p:txBody>
      </p:sp>
    </p:spTree>
    <p:extLst>
      <p:ext uri="{BB962C8B-B14F-4D97-AF65-F5344CB8AC3E}">
        <p14:creationId xmlns:p14="http://schemas.microsoft.com/office/powerpoint/2010/main" val="4119413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hyperlink" Target="http://aba.nsu.ru/news/zakonchilsya-osenniy-obrazovatelnyiy-kurs-osnovyi-prikladnogo-analiza-povedeniya/" TargetMode="Externa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hyperlink" Target="http://aba.nsu.ru/news/zakonchilsya-osenniy-obrazovatelnyiy-kurs-osnovyi-prikladnogo-analiza-povedeniy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journals.sagepub.com/home/aut"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mailto:atrubicyna@ngs.r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508000"/>
            <a:ext cx="12192000" cy="3817257"/>
          </a:xfrm>
        </p:spPr>
        <p:txBody>
          <a:bodyPr>
            <a:noAutofit/>
          </a:bodyPr>
          <a:lstStyle/>
          <a:p>
            <a:r>
              <a:rPr lang="ru-RU" sz="9600" b="1" dirty="0" smtClean="0">
                <a:solidFill>
                  <a:srgbClr val="C00000"/>
                </a:solidFill>
              </a:rPr>
              <a:t>ЭФФЕКТИВНОЕ</a:t>
            </a:r>
            <a:r>
              <a:rPr lang="ru-RU" sz="7200" b="1" dirty="0" smtClean="0">
                <a:solidFill>
                  <a:srgbClr val="C00000"/>
                </a:solidFill>
              </a:rPr>
              <a:t/>
            </a:r>
            <a:br>
              <a:rPr lang="ru-RU" sz="7200" b="1" dirty="0" smtClean="0">
                <a:solidFill>
                  <a:srgbClr val="C00000"/>
                </a:solidFill>
              </a:rPr>
            </a:br>
            <a:r>
              <a:rPr lang="ru-RU" sz="7200" b="1" dirty="0" smtClean="0">
                <a:solidFill>
                  <a:srgbClr val="7E0000"/>
                </a:solidFill>
              </a:rPr>
              <a:t>поведенческое вмешательство</a:t>
            </a:r>
            <a:br>
              <a:rPr lang="ru-RU" sz="7200" b="1" dirty="0" smtClean="0">
                <a:solidFill>
                  <a:srgbClr val="7E0000"/>
                </a:solidFill>
              </a:rPr>
            </a:br>
            <a:r>
              <a:rPr lang="ru-RU" sz="5400" b="1" i="1" dirty="0" smtClean="0">
                <a:solidFill>
                  <a:srgbClr val="22037B"/>
                </a:solidFill>
              </a:rPr>
              <a:t>и другие пути помощи людям с РАС</a:t>
            </a:r>
            <a:endParaRPr lang="ru-RU" sz="5400" b="1" dirty="0">
              <a:solidFill>
                <a:srgbClr val="7E0000"/>
              </a:solidFill>
            </a:endParaRPr>
          </a:p>
        </p:txBody>
      </p:sp>
      <p:sp>
        <p:nvSpPr>
          <p:cNvPr id="3" name="Подзаголовок 2"/>
          <p:cNvSpPr>
            <a:spLocks noGrp="1"/>
          </p:cNvSpPr>
          <p:nvPr>
            <p:ph type="subTitle" idx="1"/>
          </p:nvPr>
        </p:nvSpPr>
        <p:spPr>
          <a:xfrm>
            <a:off x="5109029" y="3904343"/>
            <a:ext cx="7082971" cy="2953657"/>
          </a:xfrm>
        </p:spPr>
        <p:txBody>
          <a:bodyPr>
            <a:normAutofit fontScale="92500" lnSpcReduction="10000"/>
          </a:bodyPr>
          <a:lstStyle/>
          <a:p>
            <a:pPr algn="r"/>
            <a:r>
              <a:rPr lang="ru-RU" sz="3600" b="1" dirty="0" smtClean="0"/>
              <a:t>Анна </a:t>
            </a:r>
            <a:r>
              <a:rPr lang="ru-RU" sz="3600" b="1" dirty="0" err="1" smtClean="0"/>
              <a:t>Трубицына</a:t>
            </a:r>
            <a:endParaRPr lang="en-US" sz="3600" b="1" dirty="0" smtClean="0"/>
          </a:p>
          <a:p>
            <a:pPr algn="r"/>
            <a:r>
              <a:rPr lang="ru-RU" sz="3000" dirty="0" smtClean="0"/>
              <a:t>Междисциплинарный центр </a:t>
            </a:r>
          </a:p>
          <a:p>
            <a:pPr algn="r"/>
            <a:r>
              <a:rPr lang="ru-RU" sz="3000" dirty="0" smtClean="0"/>
              <a:t>прикладного анализа поведения</a:t>
            </a:r>
          </a:p>
          <a:p>
            <a:pPr algn="r"/>
            <a:r>
              <a:rPr lang="ru-RU" sz="3500" b="1" dirty="0" smtClean="0"/>
              <a:t>НГУ</a:t>
            </a:r>
          </a:p>
          <a:p>
            <a:pPr algn="r"/>
            <a:r>
              <a:rPr lang="ru-RU" sz="3000" dirty="0" smtClean="0"/>
              <a:t>Новосибирск</a:t>
            </a:r>
          </a:p>
          <a:p>
            <a:pPr algn="r"/>
            <a:r>
              <a:rPr lang="en-US" sz="3000" u="sng" dirty="0" smtClean="0"/>
              <a:t>www.aba.nsu.ru</a:t>
            </a:r>
            <a:endParaRPr lang="ru-RU" sz="3000" u="sng" dirty="0"/>
          </a:p>
        </p:txBody>
      </p:sp>
      <p:pic>
        <p:nvPicPr>
          <p:cNvPr id="4" name="Рисунок 3"/>
          <p:cNvPicPr>
            <a:picLocks noChangeAspect="1"/>
          </p:cNvPicPr>
          <p:nvPr/>
        </p:nvPicPr>
        <p:blipFill>
          <a:blip r:embed="rId2"/>
          <a:stretch>
            <a:fillRect/>
          </a:stretch>
        </p:blipFill>
        <p:spPr>
          <a:xfrm>
            <a:off x="159657" y="3213945"/>
            <a:ext cx="5662101" cy="3644055"/>
          </a:xfrm>
          <a:prstGeom prst="rect">
            <a:avLst/>
          </a:prstGeom>
        </p:spPr>
      </p:pic>
    </p:spTree>
    <p:extLst>
      <p:ext uri="{BB962C8B-B14F-4D97-AF65-F5344CB8AC3E}">
        <p14:creationId xmlns:p14="http://schemas.microsoft.com/office/powerpoint/2010/main" val="2234603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600" y="190501"/>
            <a:ext cx="11963400" cy="1054100"/>
          </a:xfrm>
        </p:spPr>
        <p:txBody>
          <a:bodyPr>
            <a:normAutofit/>
          </a:bodyPr>
          <a:lstStyle/>
          <a:p>
            <a:pPr algn="ctr"/>
            <a:r>
              <a:rPr lang="ru-RU" sz="3200" b="1" dirty="0" smtClean="0">
                <a:solidFill>
                  <a:srgbClr val="C00000"/>
                </a:solidFill>
                <a:latin typeface="+mn-lt"/>
              </a:rPr>
              <a:t>Система обучения в рамках АВА строится</a:t>
            </a:r>
            <a:br>
              <a:rPr lang="ru-RU" sz="3200" b="1" dirty="0" smtClean="0">
                <a:solidFill>
                  <a:srgbClr val="C00000"/>
                </a:solidFill>
                <a:latin typeface="+mn-lt"/>
              </a:rPr>
            </a:br>
            <a:r>
              <a:rPr lang="ru-RU" sz="3200" b="1" dirty="0" smtClean="0">
                <a:solidFill>
                  <a:srgbClr val="C00000"/>
                </a:solidFill>
                <a:latin typeface="+mn-lt"/>
              </a:rPr>
              <a:t> на пяти основных технологических аспектах:</a:t>
            </a:r>
            <a:endParaRPr lang="ru-RU" sz="3200" b="1" dirty="0">
              <a:solidFill>
                <a:srgbClr val="C00000"/>
              </a:solidFill>
              <a:latin typeface="+mn-lt"/>
            </a:endParaRPr>
          </a:p>
        </p:txBody>
      </p:sp>
      <p:sp>
        <p:nvSpPr>
          <p:cNvPr id="3" name="Объект 2"/>
          <p:cNvSpPr>
            <a:spLocks noGrp="1"/>
          </p:cNvSpPr>
          <p:nvPr>
            <p:ph idx="1"/>
          </p:nvPr>
        </p:nvSpPr>
        <p:spPr>
          <a:xfrm>
            <a:off x="444500" y="1447800"/>
            <a:ext cx="10909300" cy="4729163"/>
          </a:xfrm>
        </p:spPr>
        <p:txBody>
          <a:bodyPr>
            <a:normAutofit/>
          </a:bodyPr>
          <a:lstStyle/>
          <a:p>
            <a:r>
              <a:rPr lang="ru-RU" sz="3600" dirty="0" smtClean="0"/>
              <a:t>1. Формирование мотивации ученика</a:t>
            </a:r>
          </a:p>
          <a:p>
            <a:r>
              <a:rPr lang="ru-RU" sz="3600" dirty="0" smtClean="0"/>
              <a:t>2. Формирование социально приемлемого поведения</a:t>
            </a:r>
          </a:p>
          <a:p>
            <a:r>
              <a:rPr lang="ru-RU" sz="3600" dirty="0" smtClean="0"/>
              <a:t>3. Анализ поведения с точки зрения его функции, а не формы</a:t>
            </a:r>
          </a:p>
          <a:p>
            <a:r>
              <a:rPr lang="ru-RU" sz="3600" dirty="0" smtClean="0"/>
              <a:t>4. Систематический сбор объективных данных о поведении и развитии навыков</a:t>
            </a:r>
          </a:p>
          <a:p>
            <a:r>
              <a:rPr lang="ru-RU" sz="3600" dirty="0" smtClean="0"/>
              <a:t>5. Формирование обобщения навыков</a:t>
            </a:r>
            <a:endParaRPr lang="ru-RU" sz="3600" dirty="0"/>
          </a:p>
        </p:txBody>
      </p:sp>
    </p:spTree>
    <p:extLst>
      <p:ext uri="{BB962C8B-B14F-4D97-AF65-F5344CB8AC3E}">
        <p14:creationId xmlns:p14="http://schemas.microsoft.com/office/powerpoint/2010/main" val="1798053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97556"/>
          </a:xfrm>
        </p:spPr>
        <p:txBody>
          <a:bodyPr>
            <a:normAutofit fontScale="90000"/>
          </a:bodyPr>
          <a:lstStyle/>
          <a:p>
            <a:pPr algn="ctr"/>
            <a:r>
              <a:rPr lang="ru-RU" b="1" dirty="0" smtClean="0">
                <a:solidFill>
                  <a:srgbClr val="C00000"/>
                </a:solidFill>
              </a:rPr>
              <a:t>Цели обучения: что главное?</a:t>
            </a:r>
            <a:br>
              <a:rPr lang="ru-RU" b="1" dirty="0" smtClean="0">
                <a:solidFill>
                  <a:srgbClr val="C00000"/>
                </a:solidFill>
              </a:rPr>
            </a:br>
            <a:endParaRPr lang="ru-RU" b="1" dirty="0">
              <a:solidFill>
                <a:srgbClr val="C00000"/>
              </a:solidFill>
            </a:endParaRPr>
          </a:p>
        </p:txBody>
      </p:sp>
      <p:sp>
        <p:nvSpPr>
          <p:cNvPr id="3" name="Объект 2"/>
          <p:cNvSpPr>
            <a:spLocks noGrp="1"/>
          </p:cNvSpPr>
          <p:nvPr>
            <p:ph idx="1"/>
          </p:nvPr>
        </p:nvSpPr>
        <p:spPr>
          <a:xfrm>
            <a:off x="148281" y="988541"/>
            <a:ext cx="11961341" cy="5774724"/>
          </a:xfrm>
        </p:spPr>
        <p:txBody>
          <a:bodyPr/>
          <a:lstStyle/>
          <a:p>
            <a:pPr marL="514350" indent="-514350">
              <a:buAutoNum type="arabicPeriod"/>
            </a:pPr>
            <a:r>
              <a:rPr lang="ru-RU" dirty="0" smtClean="0"/>
              <a:t>Сколько часов ребёнок занимается каждый день? (объём программы)</a:t>
            </a:r>
          </a:p>
          <a:p>
            <a:pPr marL="514350" indent="-514350">
              <a:buAutoNum type="arabicPeriod"/>
            </a:pPr>
            <a:r>
              <a:rPr lang="ru-RU" dirty="0" smtClean="0"/>
              <a:t>Сферы дефицитов (на чём поставим акцент(ы))</a:t>
            </a:r>
          </a:p>
          <a:p>
            <a:pPr marL="514350" indent="-514350">
              <a:buAutoNum type="arabicPeriod"/>
            </a:pPr>
            <a:r>
              <a:rPr lang="ru-RU" dirty="0" smtClean="0"/>
              <a:t>Функциональность навыка для ребёнка (сможет ли ребёнок использовать навык в ежедневных ситуациях)</a:t>
            </a:r>
          </a:p>
          <a:p>
            <a:pPr marL="0" indent="0">
              <a:buNone/>
            </a:pPr>
            <a:endParaRPr lang="ru-RU" dirty="0" smtClean="0"/>
          </a:p>
          <a:p>
            <a:pPr marL="0" indent="0" algn="ctr">
              <a:buNone/>
            </a:pPr>
            <a:r>
              <a:rPr lang="ru-RU" dirty="0" smtClean="0">
                <a:solidFill>
                  <a:srgbClr val="7030A0"/>
                </a:solidFill>
              </a:rPr>
              <a:t>Стержень программы: цели по обучению навыкам</a:t>
            </a:r>
          </a:p>
          <a:p>
            <a:pPr marL="457200" indent="-457200" algn="just">
              <a:buAutoNum type="arabicPeriod"/>
            </a:pPr>
            <a:r>
              <a:rPr lang="ru-RU" sz="2000" dirty="0" smtClean="0"/>
              <a:t>Вербальное поведение</a:t>
            </a:r>
          </a:p>
          <a:p>
            <a:pPr marL="457200" indent="-457200" algn="just">
              <a:buAutoNum type="arabicPeriod"/>
            </a:pPr>
            <a:r>
              <a:rPr lang="ru-RU" sz="2000" dirty="0" smtClean="0"/>
              <a:t>Визуально-когнитивное восприятие</a:t>
            </a:r>
          </a:p>
          <a:p>
            <a:pPr marL="457200" indent="-457200" algn="just">
              <a:buAutoNum type="arabicPeriod"/>
            </a:pPr>
            <a:r>
              <a:rPr lang="ru-RU" sz="2000" dirty="0" smtClean="0"/>
              <a:t>Имитация</a:t>
            </a:r>
          </a:p>
          <a:p>
            <a:pPr marL="457200" indent="-457200" algn="just">
              <a:buAutoNum type="arabicPeriod"/>
            </a:pPr>
            <a:r>
              <a:rPr lang="ru-RU" sz="2000" dirty="0" smtClean="0"/>
              <a:t>Социальные навыки</a:t>
            </a:r>
          </a:p>
          <a:p>
            <a:pPr marL="457200" indent="-457200" algn="just">
              <a:buAutoNum type="arabicPeriod"/>
            </a:pPr>
            <a:r>
              <a:rPr lang="ru-RU" sz="2000" dirty="0" smtClean="0"/>
              <a:t>Групповые навыки</a:t>
            </a:r>
          </a:p>
          <a:p>
            <a:pPr marL="0" indent="0" algn="just">
              <a:buNone/>
            </a:pPr>
            <a:r>
              <a:rPr lang="ru-RU" sz="2000" dirty="0" smtClean="0"/>
              <a:t>Дополнительные  навыки (Счёт и арифметика, </a:t>
            </a:r>
            <a:r>
              <a:rPr lang="ru-RU" sz="2000" dirty="0" err="1" smtClean="0"/>
              <a:t>графомоторные</a:t>
            </a:r>
            <a:r>
              <a:rPr lang="ru-RU" sz="2000" dirty="0" smtClean="0"/>
              <a:t> и письмо, чтение, самообслуживание, личная гигиена, безопасность и здоровье)</a:t>
            </a:r>
            <a:endParaRPr lang="ru-RU" sz="2000" dirty="0"/>
          </a:p>
        </p:txBody>
      </p:sp>
    </p:spTree>
    <p:extLst>
      <p:ext uri="{BB962C8B-B14F-4D97-AF65-F5344CB8AC3E}">
        <p14:creationId xmlns:p14="http://schemas.microsoft.com/office/powerpoint/2010/main" val="1284911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092200"/>
          </a:xfrm>
        </p:spPr>
        <p:txBody>
          <a:bodyPr>
            <a:normAutofit/>
          </a:bodyPr>
          <a:lstStyle/>
          <a:p>
            <a:pPr algn="ctr"/>
            <a:r>
              <a:rPr lang="ru-RU" sz="4000" b="1" dirty="0" smtClean="0">
                <a:solidFill>
                  <a:srgbClr val="C00000"/>
                </a:solidFill>
              </a:rPr>
              <a:t>Групповые навыки</a:t>
            </a:r>
            <a:endParaRPr lang="ru-RU" sz="4000" b="1" dirty="0">
              <a:solidFill>
                <a:srgbClr val="C00000"/>
              </a:solidFill>
            </a:endParaRPr>
          </a:p>
        </p:txBody>
      </p:sp>
      <p:sp>
        <p:nvSpPr>
          <p:cNvPr id="3" name="Объект 2"/>
          <p:cNvSpPr>
            <a:spLocks noGrp="1"/>
          </p:cNvSpPr>
          <p:nvPr>
            <p:ph idx="1"/>
          </p:nvPr>
        </p:nvSpPr>
        <p:spPr>
          <a:xfrm>
            <a:off x="101600" y="1092200"/>
            <a:ext cx="11988800" cy="5765799"/>
          </a:xfrm>
        </p:spPr>
        <p:txBody>
          <a:bodyPr/>
          <a:lstStyle/>
          <a:p>
            <a:pPr marL="0" indent="0">
              <a:buNone/>
            </a:pPr>
            <a:r>
              <a:rPr lang="ru-RU" u="sng" dirty="0" smtClean="0"/>
              <a:t>Это</a:t>
            </a:r>
            <a:r>
              <a:rPr lang="ru-RU" dirty="0" smtClean="0"/>
              <a:t>: способность следовать фронтальной инструкции, демонстрировать приемлемое поведение и способность осваивать новый материал в групповой обстановке.</a:t>
            </a:r>
          </a:p>
          <a:p>
            <a:pPr marL="0" indent="0">
              <a:buNone/>
            </a:pPr>
            <a:r>
              <a:rPr lang="ru-RU" u="sng" dirty="0" smtClean="0"/>
              <a:t>Предварительно необходимо освоить навыки</a:t>
            </a:r>
            <a:r>
              <a:rPr lang="ru-RU" dirty="0" smtClean="0"/>
              <a:t>:</a:t>
            </a:r>
          </a:p>
          <a:p>
            <a:pPr marL="514350" indent="-514350">
              <a:buAutoNum type="arabicPeriod"/>
            </a:pPr>
            <a:r>
              <a:rPr lang="ru-RU" dirty="0" smtClean="0"/>
              <a:t>Вербальное поведение</a:t>
            </a:r>
          </a:p>
          <a:p>
            <a:pPr marL="514350" indent="-514350">
              <a:buAutoNum type="arabicPeriod"/>
            </a:pPr>
            <a:r>
              <a:rPr lang="ru-RU" dirty="0" smtClean="0"/>
              <a:t>Отсутствие неприемлемого поведения</a:t>
            </a:r>
          </a:p>
          <a:p>
            <a:pPr marL="514350" indent="-514350">
              <a:buAutoNum type="arabicPeriod"/>
            </a:pPr>
            <a:r>
              <a:rPr lang="ru-RU" dirty="0" smtClean="0"/>
              <a:t>Социальное поощрение значимо, либо ребёнок умеет работать за обобщённое (отсроченное) поощрение</a:t>
            </a:r>
          </a:p>
          <a:p>
            <a:pPr marL="514350" indent="-514350">
              <a:buAutoNum type="arabicPeriod"/>
            </a:pPr>
            <a:r>
              <a:rPr lang="ru-RU" dirty="0" smtClean="0"/>
              <a:t>Сверстник значим</a:t>
            </a:r>
          </a:p>
          <a:p>
            <a:pPr marL="514350" indent="-514350">
              <a:buAutoNum type="arabicPeriod"/>
            </a:pPr>
            <a:r>
              <a:rPr lang="ru-RU" dirty="0" smtClean="0"/>
              <a:t>Развит навык смотреть на другого (на учителя в ситуации 1:1)</a:t>
            </a:r>
          </a:p>
          <a:p>
            <a:pPr marL="514350" indent="-514350">
              <a:buAutoNum type="arabicPeriod"/>
            </a:pPr>
            <a:r>
              <a:rPr lang="ru-RU" dirty="0" smtClean="0"/>
              <a:t>Развита спонтанная имитация</a:t>
            </a:r>
            <a:endParaRPr lang="ru-RU" dirty="0"/>
          </a:p>
        </p:txBody>
      </p:sp>
    </p:spTree>
    <p:extLst>
      <p:ext uri="{BB962C8B-B14F-4D97-AF65-F5344CB8AC3E}">
        <p14:creationId xmlns:p14="http://schemas.microsoft.com/office/powerpoint/2010/main" val="100279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900" y="114300"/>
            <a:ext cx="11887200" cy="6743700"/>
          </a:xfrm>
        </p:spPr>
        <p:txBody>
          <a:bodyPr/>
          <a:lstStyle/>
          <a:p>
            <a:pPr marL="0" indent="0">
              <a:buNone/>
            </a:pPr>
            <a:r>
              <a:rPr lang="ru-RU" dirty="0" smtClean="0"/>
              <a:t> В результате тренинга навыка работы в группе будут сформированы и развиты:</a:t>
            </a:r>
          </a:p>
          <a:p>
            <a:r>
              <a:rPr lang="ru-RU" dirty="0" smtClean="0"/>
              <a:t>Спонтанная имитация и ориентирование на ответ другого</a:t>
            </a:r>
          </a:p>
          <a:p>
            <a:r>
              <a:rPr lang="ru-RU" dirty="0" smtClean="0"/>
              <a:t>Следование фронтальной инструкции</a:t>
            </a:r>
          </a:p>
          <a:p>
            <a:r>
              <a:rPr lang="ru-RU" dirty="0" smtClean="0"/>
              <a:t>Переход из одного места в другое</a:t>
            </a:r>
          </a:p>
          <a:p>
            <a:r>
              <a:rPr lang="ru-RU" dirty="0" smtClean="0"/>
              <a:t>Ожидание своей очереди</a:t>
            </a:r>
          </a:p>
          <a:p>
            <a:r>
              <a:rPr lang="ru-RU" dirty="0" smtClean="0"/>
              <a:t>Построения:  в линию, парами, в круг</a:t>
            </a:r>
          </a:p>
          <a:p>
            <a:r>
              <a:rPr lang="ru-RU" dirty="0" smtClean="0"/>
              <a:t>Навык показывать свою работу учителю</a:t>
            </a:r>
          </a:p>
          <a:p>
            <a:r>
              <a:rPr lang="ru-RU" dirty="0" smtClean="0"/>
              <a:t>Навык собирать материалы и складывать на место</a:t>
            </a:r>
          </a:p>
          <a:p>
            <a:r>
              <a:rPr lang="ru-RU" dirty="0" smtClean="0"/>
              <a:t>Умение работать с отсроченным поощрением</a:t>
            </a:r>
          </a:p>
          <a:p>
            <a:r>
              <a:rPr lang="ru-RU" b="1" dirty="0" err="1" smtClean="0"/>
              <a:t>Обуславливание</a:t>
            </a:r>
            <a:r>
              <a:rPr lang="ru-RU" b="1" dirty="0" smtClean="0"/>
              <a:t> сверстника как поощрения</a:t>
            </a:r>
            <a:endParaRPr lang="ru-RU" b="1" dirty="0"/>
          </a:p>
        </p:txBody>
      </p:sp>
    </p:spTree>
    <p:extLst>
      <p:ext uri="{BB962C8B-B14F-4D97-AF65-F5344CB8AC3E}">
        <p14:creationId xmlns:p14="http://schemas.microsoft.com/office/powerpoint/2010/main" val="2232550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Прямая соединительная линия 17"/>
          <p:cNvCxnSpPr/>
          <p:nvPr/>
        </p:nvCxnSpPr>
        <p:spPr>
          <a:xfrm flipV="1">
            <a:off x="1524000" y="596901"/>
            <a:ext cx="9144000" cy="22225"/>
          </a:xfrm>
          <a:prstGeom prst="line">
            <a:avLst/>
          </a:prstGeom>
          <a:ln w="25400" cap="flat">
            <a:solidFill>
              <a:srgbClr val="2C3E50"/>
            </a:solidFill>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0" y="-641349"/>
            <a:ext cx="12192000" cy="1260475"/>
          </a:xfrm>
          <a:prstGeom prst="rect">
            <a:avLst/>
          </a:prstGeom>
          <a:solidFill>
            <a:srgbClr val="2A33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1067" r="11067"/>
          <a:stretch/>
        </p:blipFill>
        <p:spPr>
          <a:xfrm>
            <a:off x="7712633" y="2569700"/>
            <a:ext cx="4442864" cy="2962217"/>
          </a:xfrm>
          <a:prstGeom prst="rect">
            <a:avLst/>
          </a:prstGeom>
          <a:effectLst>
            <a:softEdge rad="0"/>
          </a:effectLst>
        </p:spPr>
      </p:pic>
      <p:sp>
        <p:nvSpPr>
          <p:cNvPr id="7" name="Rectangle 2"/>
          <p:cNvSpPr txBox="1">
            <a:spLocks noChangeArrowheads="1"/>
          </p:cNvSpPr>
          <p:nvPr/>
        </p:nvSpPr>
        <p:spPr>
          <a:xfrm>
            <a:off x="83126" y="-463473"/>
            <a:ext cx="11828788" cy="1060373"/>
          </a:xfrm>
          <a:prstGeom prst="rect">
            <a:avLst/>
          </a:prstGeom>
        </p:spPr>
        <p:txBody>
          <a:bodyPr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700" b="1" dirty="0">
                <a:ln w="17780" cmpd="sng">
                  <a:solidFill>
                    <a:srgbClr val="1F497D"/>
                  </a:solidFill>
                  <a:prstDash val="solid"/>
                  <a:miter lim="800000"/>
                </a:ln>
                <a:gradFill>
                  <a:gsLst>
                    <a:gs pos="10000">
                      <a:srgbClr val="4F81BD">
                        <a:tint val="63000"/>
                        <a:sat val="105000"/>
                      </a:srgbClr>
                    </a:gs>
                    <a:gs pos="90000">
                      <a:srgbClr val="4F81BD">
                        <a:shade val="50000"/>
                        <a:satMod val="100000"/>
                      </a:srgbClr>
                    </a:gs>
                  </a:gsLst>
                  <a:lin ang="5400000"/>
                </a:gradFill>
                <a:latin typeface="+mn-lt"/>
                <a:ea typeface="+mn-ea"/>
                <a:cs typeface="+mn-cs"/>
              </a:rPr>
              <a:t/>
            </a:r>
            <a:br>
              <a:rPr lang="en-US" sz="2700" b="1" dirty="0">
                <a:ln w="17780" cmpd="sng">
                  <a:solidFill>
                    <a:srgbClr val="1F497D"/>
                  </a:solidFill>
                  <a:prstDash val="solid"/>
                  <a:miter lim="800000"/>
                </a:ln>
                <a:gradFill>
                  <a:gsLst>
                    <a:gs pos="10000">
                      <a:srgbClr val="4F81BD">
                        <a:tint val="63000"/>
                        <a:sat val="105000"/>
                      </a:srgbClr>
                    </a:gs>
                    <a:gs pos="90000">
                      <a:srgbClr val="4F81BD">
                        <a:shade val="50000"/>
                        <a:satMod val="100000"/>
                      </a:srgbClr>
                    </a:gs>
                  </a:gsLst>
                  <a:lin ang="5400000"/>
                </a:gradFill>
                <a:latin typeface="+mn-lt"/>
                <a:ea typeface="+mn-ea"/>
                <a:cs typeface="+mn-cs"/>
              </a:rPr>
            </a:br>
            <a:r>
              <a:rPr lang="en-US" sz="2700" b="1" dirty="0">
                <a:ln w="17780" cmpd="sng">
                  <a:solidFill>
                    <a:srgbClr val="1F497D"/>
                  </a:solidFill>
                  <a:prstDash val="solid"/>
                  <a:miter lim="800000"/>
                </a:ln>
                <a:gradFill>
                  <a:gsLst>
                    <a:gs pos="10000">
                      <a:srgbClr val="4F81BD">
                        <a:tint val="63000"/>
                        <a:sat val="105000"/>
                      </a:srgbClr>
                    </a:gs>
                    <a:gs pos="90000">
                      <a:srgbClr val="4F81BD">
                        <a:shade val="50000"/>
                        <a:satMod val="100000"/>
                      </a:srgbClr>
                    </a:gs>
                  </a:gsLst>
                  <a:lin ang="5400000"/>
                </a:gradFill>
                <a:latin typeface="+mn-lt"/>
                <a:ea typeface="+mn-ea"/>
                <a:cs typeface="+mn-cs"/>
              </a:rPr>
              <a:t/>
            </a:r>
            <a:br>
              <a:rPr lang="en-US" sz="2700" b="1" dirty="0">
                <a:ln w="17780" cmpd="sng">
                  <a:solidFill>
                    <a:srgbClr val="1F497D"/>
                  </a:solidFill>
                  <a:prstDash val="solid"/>
                  <a:miter lim="800000"/>
                </a:ln>
                <a:gradFill>
                  <a:gsLst>
                    <a:gs pos="10000">
                      <a:srgbClr val="4F81BD">
                        <a:tint val="63000"/>
                        <a:sat val="105000"/>
                      </a:srgbClr>
                    </a:gs>
                    <a:gs pos="90000">
                      <a:srgbClr val="4F81BD">
                        <a:shade val="50000"/>
                        <a:satMod val="100000"/>
                      </a:srgbClr>
                    </a:gs>
                  </a:gsLst>
                  <a:lin ang="5400000"/>
                </a:gradFill>
                <a:latin typeface="+mn-lt"/>
                <a:ea typeface="+mn-ea"/>
                <a:cs typeface="+mn-cs"/>
              </a:rPr>
            </a:br>
            <a:r>
              <a:rPr lang="ru-RU" sz="8000" b="1" dirty="0">
                <a:solidFill>
                  <a:schemeClr val="bg1"/>
                </a:solidFill>
                <a:latin typeface="Cambria" panose="02040503050406030204" pitchFamily="18" charset="0"/>
              </a:rPr>
              <a:t>Междисциплинарный Центр </a:t>
            </a:r>
            <a:endParaRPr lang="ru-RU" sz="8000" b="1" dirty="0" smtClean="0">
              <a:solidFill>
                <a:schemeClr val="bg1"/>
              </a:solidFill>
              <a:latin typeface="Cambria" panose="02040503050406030204" pitchFamily="18" charset="0"/>
            </a:endParaRPr>
          </a:p>
          <a:p>
            <a:pPr algn="ctr">
              <a:defRPr/>
            </a:pPr>
            <a:r>
              <a:rPr lang="ru-RU" sz="8000" b="1" dirty="0" smtClean="0">
                <a:solidFill>
                  <a:schemeClr val="bg1"/>
                </a:solidFill>
                <a:latin typeface="Cambria" panose="02040503050406030204" pitchFamily="18" charset="0"/>
              </a:rPr>
              <a:t>прикладного </a:t>
            </a:r>
            <a:r>
              <a:rPr lang="ru-RU" sz="8000" b="1" dirty="0">
                <a:solidFill>
                  <a:schemeClr val="bg1"/>
                </a:solidFill>
                <a:latin typeface="Cambria" panose="02040503050406030204" pitchFamily="18" charset="0"/>
              </a:rPr>
              <a:t>анализа поведения НГУ</a:t>
            </a:r>
            <a:endParaRPr lang="ru-RU" altLang="ru-RU" sz="8000" b="1" dirty="0">
              <a:ln w="17780" cmpd="sng">
                <a:solidFill>
                  <a:srgbClr val="1F497D"/>
                </a:solidFill>
                <a:prstDash val="solid"/>
                <a:miter lim="800000"/>
              </a:ln>
              <a:solidFill>
                <a:schemeClr val="bg1"/>
              </a:solidFill>
              <a:latin typeface="Cambria" panose="02040503050406030204" pitchFamily="18" charset="0"/>
              <a:ea typeface="+mn-ea"/>
              <a:cs typeface="+mn-cs"/>
            </a:endParaRPr>
          </a:p>
        </p:txBody>
      </p:sp>
      <p:cxnSp>
        <p:nvCxnSpPr>
          <p:cNvPr id="11" name="Прямая соединительная линия 10"/>
          <p:cNvCxnSpPr/>
          <p:nvPr/>
        </p:nvCxnSpPr>
        <p:spPr>
          <a:xfrm>
            <a:off x="3632200" y="-822325"/>
            <a:ext cx="6165850" cy="15875"/>
          </a:xfrm>
          <a:prstGeom prst="line">
            <a:avLst/>
          </a:prstGeom>
          <a:ln w="22225" cap="rnd">
            <a:solidFill>
              <a:srgbClr val="E74C3C"/>
            </a:solidFill>
          </a:ln>
        </p:spPr>
        <p:style>
          <a:lnRef idx="1">
            <a:schemeClr val="accent1"/>
          </a:lnRef>
          <a:fillRef idx="0">
            <a:schemeClr val="accent1"/>
          </a:fillRef>
          <a:effectRef idx="0">
            <a:schemeClr val="accent1"/>
          </a:effectRef>
          <a:fontRef idx="minor">
            <a:schemeClr val="tx1"/>
          </a:fontRef>
        </p:style>
      </p:cxnSp>
      <p:sp>
        <p:nvSpPr>
          <p:cNvPr id="28" name="Прямоугольник 1"/>
          <p:cNvSpPr>
            <a:spLocks noChangeArrowheads="1"/>
          </p:cNvSpPr>
          <p:nvPr/>
        </p:nvSpPr>
        <p:spPr bwMode="auto">
          <a:xfrm>
            <a:off x="83126" y="1357745"/>
            <a:ext cx="8211129" cy="497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charset="0"/>
                <a:cs typeface="Arial" charset="0"/>
              </a:defRPr>
            </a:lvl1pPr>
            <a:lvl2pPr marL="742950" indent="-285750" algn="ctr">
              <a:defRPr>
                <a:solidFill>
                  <a:schemeClr val="tx1"/>
                </a:solidFill>
                <a:latin typeface="Arial" charset="0"/>
                <a:cs typeface="Arial" charset="0"/>
              </a:defRPr>
            </a:lvl2pPr>
            <a:lvl3pPr marL="1143000" indent="-228600" algn="ctr">
              <a:defRPr>
                <a:solidFill>
                  <a:schemeClr val="tx1"/>
                </a:solidFill>
                <a:latin typeface="Arial" charset="0"/>
                <a:cs typeface="Arial" charset="0"/>
              </a:defRPr>
            </a:lvl3pPr>
            <a:lvl4pPr marL="1600200" indent="-228600" algn="ctr">
              <a:defRPr>
                <a:solidFill>
                  <a:schemeClr val="tx1"/>
                </a:solidFill>
                <a:latin typeface="Arial" charset="0"/>
                <a:cs typeface="Arial" charset="0"/>
              </a:defRPr>
            </a:lvl4pPr>
            <a:lvl5pPr marL="2057400" indent="-228600" algn="ctr">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indent="-285750" algn="l">
              <a:lnSpc>
                <a:spcPct val="90000"/>
              </a:lnSpc>
              <a:spcAft>
                <a:spcPts val="600"/>
              </a:spcAft>
              <a:buFont typeface="Arial" panose="020B0604020202020204" pitchFamily="34" charset="0"/>
              <a:buChar char="•"/>
              <a:defRPr/>
            </a:pPr>
            <a:r>
              <a:rPr lang="ru-RU" sz="2800" b="1" dirty="0" smtClean="0">
                <a:solidFill>
                  <a:srgbClr val="4C6B8A"/>
                </a:solidFill>
                <a:latin typeface="+mn-lt"/>
              </a:rPr>
              <a:t>научные исследования в области аутизма: </a:t>
            </a:r>
            <a:r>
              <a:rPr lang="ru-RU" sz="2800" dirty="0" smtClean="0">
                <a:solidFill>
                  <a:srgbClr val="4C6B8A"/>
                </a:solidFill>
                <a:latin typeface="+mn-lt"/>
              </a:rPr>
              <a:t>ранняя диагностика, оценка </a:t>
            </a:r>
            <a:r>
              <a:rPr lang="ru-RU" sz="2800" dirty="0" err="1" smtClean="0">
                <a:solidFill>
                  <a:srgbClr val="4C6B8A"/>
                </a:solidFill>
                <a:latin typeface="+mn-lt"/>
              </a:rPr>
              <a:t>превалентности</a:t>
            </a:r>
            <a:r>
              <a:rPr lang="ru-RU" sz="2800" dirty="0" smtClean="0">
                <a:solidFill>
                  <a:srgbClr val="4C6B8A"/>
                </a:solidFill>
                <a:latin typeface="+mn-lt"/>
              </a:rPr>
              <a:t> РАС, эффективности поведенческих методов вмешательства</a:t>
            </a:r>
          </a:p>
          <a:p>
            <a:pPr indent="-285750" algn="l">
              <a:lnSpc>
                <a:spcPct val="90000"/>
              </a:lnSpc>
              <a:spcAft>
                <a:spcPts val="600"/>
              </a:spcAft>
              <a:buFont typeface="Arial" panose="020B0604020202020204" pitchFamily="34" charset="0"/>
              <a:buChar char="•"/>
              <a:defRPr/>
            </a:pPr>
            <a:r>
              <a:rPr lang="ru-RU" sz="2800" b="1" dirty="0" smtClean="0">
                <a:solidFill>
                  <a:srgbClr val="4C6B8A"/>
                </a:solidFill>
                <a:latin typeface="+mn-lt"/>
              </a:rPr>
              <a:t>подготовка </a:t>
            </a:r>
            <a:r>
              <a:rPr lang="ru-RU" sz="2800" b="1" dirty="0">
                <a:solidFill>
                  <a:srgbClr val="4C6B8A"/>
                </a:solidFill>
                <a:latin typeface="+mn-lt"/>
              </a:rPr>
              <a:t>специалистов по прикладному анализу </a:t>
            </a:r>
            <a:r>
              <a:rPr lang="ru-RU" sz="2800" b="1" dirty="0" smtClean="0">
                <a:solidFill>
                  <a:srgbClr val="4C6B8A"/>
                </a:solidFill>
                <a:latin typeface="+mn-lt"/>
              </a:rPr>
              <a:t>поведения -</a:t>
            </a:r>
            <a:r>
              <a:rPr lang="ru-RU" sz="2800" dirty="0" smtClean="0">
                <a:solidFill>
                  <a:srgbClr val="4C6B8A"/>
                </a:solidFill>
                <a:latin typeface="+mn-lt"/>
              </a:rPr>
              <a:t> </a:t>
            </a:r>
            <a:r>
              <a:rPr lang="ru-RU" sz="2800" dirty="0">
                <a:solidFill>
                  <a:srgbClr val="4C6B8A"/>
                </a:solidFill>
                <a:latin typeface="+mn-lt"/>
              </a:rPr>
              <a:t>наиболее эффективной методике помощи при </a:t>
            </a:r>
            <a:r>
              <a:rPr lang="ru-RU" sz="2800" dirty="0" smtClean="0">
                <a:solidFill>
                  <a:srgbClr val="4C6B8A"/>
                </a:solidFill>
                <a:latin typeface="+mn-lt"/>
              </a:rPr>
              <a:t>РАС</a:t>
            </a:r>
          </a:p>
          <a:p>
            <a:pPr indent="-285750" algn="l">
              <a:lnSpc>
                <a:spcPct val="90000"/>
              </a:lnSpc>
              <a:spcAft>
                <a:spcPts val="600"/>
              </a:spcAft>
              <a:buFont typeface="Arial" panose="020B0604020202020204" pitchFamily="34" charset="0"/>
              <a:buChar char="•"/>
              <a:defRPr/>
            </a:pPr>
            <a:r>
              <a:rPr lang="ru-RU" sz="2800" b="1" dirty="0" smtClean="0">
                <a:solidFill>
                  <a:srgbClr val="4C6B8A"/>
                </a:solidFill>
                <a:latin typeface="+mn-lt"/>
              </a:rPr>
              <a:t>оказание </a:t>
            </a:r>
            <a:r>
              <a:rPr lang="ru-RU" sz="2800" b="1" dirty="0">
                <a:solidFill>
                  <a:srgbClr val="4C6B8A"/>
                </a:solidFill>
                <a:latin typeface="+mn-lt"/>
              </a:rPr>
              <a:t>помощи детям с РАС и их семьям</a:t>
            </a:r>
            <a:r>
              <a:rPr lang="ru-RU" sz="2800" dirty="0">
                <a:solidFill>
                  <a:srgbClr val="4C6B8A"/>
                </a:solidFill>
                <a:latin typeface="+mn-lt"/>
              </a:rPr>
              <a:t> с использование научно обоснованных методик с доказанной </a:t>
            </a:r>
            <a:r>
              <a:rPr lang="ru-RU" sz="2800" dirty="0" smtClean="0">
                <a:solidFill>
                  <a:srgbClr val="4C6B8A"/>
                </a:solidFill>
                <a:latin typeface="+mn-lt"/>
              </a:rPr>
              <a:t>эффективностью</a:t>
            </a:r>
          </a:p>
          <a:p>
            <a:pPr indent="-285750" algn="l">
              <a:lnSpc>
                <a:spcPct val="90000"/>
              </a:lnSpc>
              <a:spcAft>
                <a:spcPts val="600"/>
              </a:spcAft>
              <a:buFont typeface="Arial" panose="020B0604020202020204" pitchFamily="34" charset="0"/>
              <a:buChar char="•"/>
              <a:defRPr/>
            </a:pPr>
            <a:r>
              <a:rPr lang="ru-RU" sz="2800" b="1" dirty="0" smtClean="0">
                <a:solidFill>
                  <a:srgbClr val="4C6B8A"/>
                </a:solidFill>
                <a:latin typeface="+mn-lt"/>
              </a:rPr>
              <a:t>курирование и научное сопровождение </a:t>
            </a:r>
            <a:r>
              <a:rPr lang="ru-RU" sz="2800" dirty="0" smtClean="0">
                <a:solidFill>
                  <a:srgbClr val="4C6B8A"/>
                </a:solidFill>
                <a:latin typeface="+mn-lt"/>
              </a:rPr>
              <a:t>школьной </a:t>
            </a:r>
            <a:r>
              <a:rPr lang="ru-RU" sz="2800" b="1" dirty="0" smtClean="0">
                <a:solidFill>
                  <a:srgbClr val="4C6B8A"/>
                </a:solidFill>
                <a:latin typeface="+mn-lt"/>
              </a:rPr>
              <a:t>инклюзии</a:t>
            </a:r>
            <a:r>
              <a:rPr lang="ru-RU" sz="2800" dirty="0" smtClean="0">
                <a:solidFill>
                  <a:srgbClr val="4C6B8A"/>
                </a:solidFill>
                <a:latin typeface="+mn-lt"/>
              </a:rPr>
              <a:t> детей с РАС </a:t>
            </a:r>
            <a:endParaRPr lang="ru-RU" sz="2800" dirty="0">
              <a:solidFill>
                <a:srgbClr val="4C6B8A"/>
              </a:solidFill>
              <a:latin typeface="+mn-lt"/>
            </a:endParaRPr>
          </a:p>
        </p:txBody>
      </p:sp>
      <p:sp>
        <p:nvSpPr>
          <p:cNvPr id="32" name="Прямоугольник 1"/>
          <p:cNvSpPr>
            <a:spLocks noChangeArrowheads="1"/>
          </p:cNvSpPr>
          <p:nvPr/>
        </p:nvSpPr>
        <p:spPr bwMode="auto">
          <a:xfrm>
            <a:off x="15919450" y="4824413"/>
            <a:ext cx="90424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solidFill>
                  <a:schemeClr val="tx1"/>
                </a:solidFill>
                <a:latin typeface="Arial" charset="0"/>
                <a:cs typeface="Arial" charset="0"/>
              </a:defRPr>
            </a:lvl1pPr>
            <a:lvl2pPr marL="742950" indent="-285750" algn="ctr">
              <a:defRPr>
                <a:solidFill>
                  <a:schemeClr val="tx1"/>
                </a:solidFill>
                <a:latin typeface="Arial" charset="0"/>
                <a:cs typeface="Arial" charset="0"/>
              </a:defRPr>
            </a:lvl2pPr>
            <a:lvl3pPr marL="1143000" indent="-228600" algn="ctr">
              <a:defRPr>
                <a:solidFill>
                  <a:schemeClr val="tx1"/>
                </a:solidFill>
                <a:latin typeface="Arial" charset="0"/>
                <a:cs typeface="Arial" charset="0"/>
              </a:defRPr>
            </a:lvl3pPr>
            <a:lvl4pPr marL="1600200" indent="-228600" algn="ctr">
              <a:defRPr>
                <a:solidFill>
                  <a:schemeClr val="tx1"/>
                </a:solidFill>
                <a:latin typeface="Arial" charset="0"/>
                <a:cs typeface="Arial" charset="0"/>
              </a:defRPr>
            </a:lvl4pPr>
            <a:lvl5pPr marL="2057400" indent="-228600" algn="ctr">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defRPr/>
            </a:pPr>
            <a:r>
              <a:rPr lang="ru-RU" altLang="ru-RU" sz="1400" b="1" dirty="0">
                <a:solidFill>
                  <a:srgbClr val="000000"/>
                </a:solidFill>
                <a:latin typeface="+mn-lt"/>
              </a:rPr>
              <a:t>Для родителей детей с РАС</a:t>
            </a:r>
          </a:p>
          <a:p>
            <a:pPr marL="285750" indent="-285750" algn="l">
              <a:buFont typeface="Arial" panose="020B0604020202020204" pitchFamily="34" charset="0"/>
              <a:buChar char="•"/>
              <a:defRPr/>
            </a:pPr>
            <a:r>
              <a:rPr lang="ru-RU" altLang="ru-RU" sz="1400" dirty="0">
                <a:solidFill>
                  <a:srgbClr val="000000"/>
                </a:solidFill>
                <a:latin typeface="+mn-lt"/>
              </a:rPr>
              <a:t>Групповой обучение для родителей (очные занятия и </a:t>
            </a:r>
            <a:r>
              <a:rPr lang="ru-RU" altLang="ru-RU" sz="1400" dirty="0" err="1">
                <a:solidFill>
                  <a:srgbClr val="000000"/>
                </a:solidFill>
                <a:latin typeface="+mn-lt"/>
              </a:rPr>
              <a:t>вебинары</a:t>
            </a:r>
            <a:r>
              <a:rPr lang="ru-RU" altLang="ru-RU" sz="1400" dirty="0">
                <a:solidFill>
                  <a:srgbClr val="000000"/>
                </a:solidFill>
                <a:latin typeface="+mn-lt"/>
              </a:rPr>
              <a:t>)</a:t>
            </a:r>
          </a:p>
          <a:p>
            <a:pPr marL="285750" indent="-285750" algn="l">
              <a:buFont typeface="Arial" panose="020B0604020202020204" pitchFamily="34" charset="0"/>
              <a:buChar char="•"/>
              <a:defRPr/>
            </a:pPr>
            <a:r>
              <a:rPr lang="ru-RU" altLang="ru-RU" sz="1400" dirty="0">
                <a:solidFill>
                  <a:srgbClr val="000000"/>
                </a:solidFill>
                <a:latin typeface="+mn-lt"/>
              </a:rPr>
              <a:t>Индивидуальные занятия с детьми и консультации для родителей  </a:t>
            </a:r>
          </a:p>
          <a:p>
            <a:pPr algn="l">
              <a:defRPr/>
            </a:pPr>
            <a:endParaRPr lang="ru-RU" altLang="ru-RU" sz="1400" b="1" dirty="0">
              <a:solidFill>
                <a:srgbClr val="000000"/>
              </a:solidFill>
              <a:latin typeface="+mn-lt"/>
            </a:endParaRPr>
          </a:p>
          <a:p>
            <a:pPr algn="l">
              <a:defRPr/>
            </a:pPr>
            <a:r>
              <a:rPr lang="ru-RU" altLang="ru-RU" sz="1400" b="1" dirty="0">
                <a:solidFill>
                  <a:srgbClr val="000000"/>
                </a:solidFill>
                <a:latin typeface="+mn-lt"/>
              </a:rPr>
              <a:t>Сегодня </a:t>
            </a:r>
            <a:r>
              <a:rPr lang="ru-RU" altLang="ru-RU" sz="1400" dirty="0">
                <a:solidFill>
                  <a:srgbClr val="000000"/>
                </a:solidFill>
                <a:latin typeface="+mn-lt"/>
              </a:rPr>
              <a:t>10 семей с детьми с РАС регулярно получают помощь специалистов Центра </a:t>
            </a:r>
          </a:p>
          <a:p>
            <a:pPr algn="l">
              <a:defRPr/>
            </a:pPr>
            <a:endParaRPr lang="ru-RU" altLang="ru-RU" sz="1400" b="1" dirty="0">
              <a:solidFill>
                <a:srgbClr val="000000"/>
              </a:solidFill>
              <a:latin typeface="+mn-lt"/>
            </a:endParaRPr>
          </a:p>
          <a:p>
            <a:pPr algn="l">
              <a:defRPr/>
            </a:pPr>
            <a:r>
              <a:rPr lang="ru-RU" altLang="ru-RU" sz="1400" b="1" dirty="0">
                <a:solidFill>
                  <a:srgbClr val="000000"/>
                </a:solidFill>
                <a:latin typeface="+mn-lt"/>
              </a:rPr>
              <a:t>Обучение новых специалистов для работы с детьми</a:t>
            </a:r>
          </a:p>
          <a:p>
            <a:pPr marL="285750" indent="-285750" algn="l">
              <a:buFont typeface="Arial" panose="020B0604020202020204" pitchFamily="34" charset="0"/>
              <a:buChar char="•"/>
              <a:defRPr/>
            </a:pPr>
            <a:r>
              <a:rPr lang="ru-RU" altLang="ru-RU" sz="1400" dirty="0">
                <a:solidFill>
                  <a:srgbClr val="000000"/>
                </a:solidFill>
                <a:latin typeface="+mn-lt"/>
              </a:rPr>
              <a:t>Обучение специалистов для работы с детьми с РАС</a:t>
            </a:r>
          </a:p>
          <a:p>
            <a:pPr marL="285750" indent="-285750" algn="l">
              <a:buFont typeface="Arial" panose="020B0604020202020204" pitchFamily="34" charset="0"/>
              <a:buChar char="•"/>
              <a:defRPr/>
            </a:pPr>
            <a:r>
              <a:rPr lang="ru-RU" altLang="ru-RU" sz="1400" dirty="0">
                <a:solidFill>
                  <a:srgbClr val="000000"/>
                </a:solidFill>
                <a:latin typeface="+mn-lt"/>
              </a:rPr>
              <a:t>Программы повышения квалификации для специалистов разных областей</a:t>
            </a:r>
          </a:p>
          <a:p>
            <a:pPr marL="285750" indent="-285750" algn="l">
              <a:buFont typeface="Arial" panose="020B0604020202020204" pitchFamily="34" charset="0"/>
              <a:buChar char="•"/>
              <a:defRPr/>
            </a:pPr>
            <a:r>
              <a:rPr lang="ru-RU" altLang="ru-RU" sz="1400" dirty="0">
                <a:solidFill>
                  <a:srgbClr val="000000"/>
                </a:solidFill>
                <a:latin typeface="+mn-lt"/>
              </a:rPr>
              <a:t>Магистерская программа на базе факультета психологии НГУ</a:t>
            </a:r>
          </a:p>
          <a:p>
            <a:pPr marL="285750" indent="-285750" algn="l">
              <a:buFont typeface="Arial" panose="020B0604020202020204" pitchFamily="34" charset="0"/>
              <a:buChar char="•"/>
              <a:defRPr/>
            </a:pPr>
            <a:endParaRPr lang="ru-RU" altLang="ru-RU" sz="1400" b="1" dirty="0">
              <a:solidFill>
                <a:srgbClr val="000000"/>
              </a:solidFill>
              <a:latin typeface="+mn-lt"/>
            </a:endParaRPr>
          </a:p>
          <a:p>
            <a:pPr algn="l">
              <a:defRPr/>
            </a:pPr>
            <a:r>
              <a:rPr lang="ru-RU" altLang="ru-RU" sz="1400" b="1" dirty="0">
                <a:solidFill>
                  <a:srgbClr val="000000"/>
                </a:solidFill>
                <a:latin typeface="+mn-lt"/>
              </a:rPr>
              <a:t>Сегодня </a:t>
            </a:r>
            <a:r>
              <a:rPr lang="ru-RU" altLang="ru-RU" sz="1400" dirty="0">
                <a:solidFill>
                  <a:srgbClr val="000000"/>
                </a:solidFill>
                <a:latin typeface="+mn-lt"/>
              </a:rPr>
              <a:t>разработана программа повышения квалификации, подготовлено 7 специалистов, </a:t>
            </a:r>
          </a:p>
          <a:p>
            <a:pPr algn="l">
              <a:defRPr/>
            </a:pPr>
            <a:r>
              <a:rPr lang="ru-RU" altLang="ru-RU" sz="1400" dirty="0">
                <a:solidFill>
                  <a:srgbClr val="000000"/>
                </a:solidFill>
                <a:latin typeface="+mn-lt"/>
              </a:rPr>
              <a:t>которые могут работать с ребенком по индивидуальной программе.  </a:t>
            </a:r>
          </a:p>
          <a:p>
            <a:pPr algn="l">
              <a:defRPr/>
            </a:pPr>
            <a:endParaRPr lang="ru-RU" altLang="ru-RU" sz="1400" dirty="0">
              <a:solidFill>
                <a:srgbClr val="000000"/>
              </a:solidFill>
              <a:latin typeface="+mn-lt"/>
            </a:endParaRPr>
          </a:p>
          <a:p>
            <a:pPr algn="l">
              <a:defRPr/>
            </a:pPr>
            <a:r>
              <a:rPr lang="ru-RU" altLang="ru-RU" sz="1400" b="1" dirty="0">
                <a:solidFill>
                  <a:srgbClr val="000000"/>
                </a:solidFill>
                <a:latin typeface="+mn-lt"/>
              </a:rPr>
              <a:t>Междисциплинарные исследования РАС</a:t>
            </a:r>
          </a:p>
          <a:p>
            <a:pPr marL="285750" indent="-285750" algn="l">
              <a:buFont typeface="Arial" panose="020B0604020202020204" pitchFamily="34" charset="0"/>
              <a:buChar char="•"/>
              <a:defRPr/>
            </a:pPr>
            <a:r>
              <a:rPr lang="ru-RU" sz="1400" dirty="0">
                <a:latin typeface="+mn-lt"/>
              </a:rPr>
              <a:t>Исследование психологических особенностей взаимодействия в семьях с детьми с РАС. </a:t>
            </a:r>
          </a:p>
          <a:p>
            <a:pPr marL="285750" indent="-285750" algn="l">
              <a:buFont typeface="Arial" panose="020B0604020202020204" pitchFamily="34" charset="0"/>
              <a:buChar char="•"/>
              <a:defRPr/>
            </a:pPr>
            <a:r>
              <a:rPr lang="ru-RU" sz="1400" dirty="0">
                <a:latin typeface="+mn-lt"/>
              </a:rPr>
              <a:t>Разработка методов развития диалогической речи  у детей с РАС.</a:t>
            </a:r>
          </a:p>
          <a:p>
            <a:pPr marL="285750" indent="-285750" algn="l">
              <a:buFont typeface="Arial" panose="020B0604020202020204" pitchFamily="34" charset="0"/>
              <a:buChar char="•"/>
              <a:defRPr/>
            </a:pPr>
            <a:endParaRPr lang="ru-RU" sz="1400" dirty="0">
              <a:latin typeface="+mn-lt"/>
            </a:endParaRPr>
          </a:p>
          <a:p>
            <a:pPr algn="l">
              <a:defRPr/>
            </a:pPr>
            <a:r>
              <a:rPr lang="ru-RU" sz="1400" b="1" dirty="0">
                <a:latin typeface="+mn-lt"/>
              </a:rPr>
              <a:t>Сегодня</a:t>
            </a:r>
            <a:r>
              <a:rPr lang="ru-RU" sz="1400" dirty="0">
                <a:latin typeface="+mn-lt"/>
              </a:rPr>
              <a:t> установлены связи с Центром изучения ребенка Йельского университета и организацией «</a:t>
            </a:r>
            <a:r>
              <a:rPr lang="en-US" sz="1400" dirty="0">
                <a:latin typeface="+mn-lt"/>
              </a:rPr>
              <a:t>Autism speaks</a:t>
            </a:r>
            <a:r>
              <a:rPr lang="ru-RU" sz="1400" dirty="0">
                <a:latin typeface="+mn-lt"/>
              </a:rPr>
              <a:t>»</a:t>
            </a:r>
          </a:p>
          <a:p>
            <a:pPr marL="285750" indent="-285750" algn="l">
              <a:buFont typeface="Arial" panose="020B0604020202020204" pitchFamily="34" charset="0"/>
              <a:buChar char="•"/>
              <a:defRPr/>
            </a:pPr>
            <a:endParaRPr lang="ru-RU" altLang="ru-RU" sz="1400" b="1" dirty="0">
              <a:solidFill>
                <a:srgbClr val="000000"/>
              </a:solidFill>
            </a:endParaRPr>
          </a:p>
          <a:p>
            <a:pPr algn="l">
              <a:defRPr/>
            </a:pPr>
            <a:endParaRPr lang="ru-RU" altLang="ru-RU" sz="1400" b="1" dirty="0">
              <a:solidFill>
                <a:srgbClr val="000000"/>
              </a:solidFill>
            </a:endParaRPr>
          </a:p>
          <a:p>
            <a:pPr algn="l">
              <a:defRPr/>
            </a:pPr>
            <a:endParaRPr lang="ru-RU" altLang="ru-RU" sz="1400" b="1" dirty="0">
              <a:solidFill>
                <a:srgbClr val="000000"/>
              </a:solidFill>
            </a:endParaRPr>
          </a:p>
          <a:p>
            <a:pPr algn="l">
              <a:defRPr/>
            </a:pPr>
            <a:endParaRPr lang="en-US" altLang="ru-RU" sz="1400" b="1" dirty="0">
              <a:solidFill>
                <a:srgbClr val="000000"/>
              </a:solidFill>
            </a:endParaRPr>
          </a:p>
          <a:p>
            <a:pPr algn="l">
              <a:defRPr/>
            </a:pPr>
            <a:endParaRPr lang="en-US" altLang="ru-RU" sz="1600" b="1" dirty="0">
              <a:solidFill>
                <a:srgbClr val="000000"/>
              </a:solidFill>
            </a:endParaRPr>
          </a:p>
          <a:p>
            <a:pPr algn="l">
              <a:defRPr/>
            </a:pPr>
            <a:endParaRPr lang="en-US" altLang="ru-RU" sz="1600" b="1" dirty="0">
              <a:solidFill>
                <a:srgbClr val="000000"/>
              </a:solidFill>
            </a:endParaRPr>
          </a:p>
          <a:p>
            <a:pPr algn="l">
              <a:defRPr/>
            </a:pPr>
            <a:endParaRPr lang="ru-RU" altLang="ru-RU" sz="1600" dirty="0">
              <a:solidFill>
                <a:srgbClr val="000000"/>
              </a:solidFill>
            </a:endParaRPr>
          </a:p>
        </p:txBody>
      </p:sp>
      <p:sp>
        <p:nvSpPr>
          <p:cNvPr id="33" name="Прямоугольник 1"/>
          <p:cNvSpPr>
            <a:spLocks noChangeArrowheads="1"/>
          </p:cNvSpPr>
          <p:nvPr/>
        </p:nvSpPr>
        <p:spPr bwMode="auto">
          <a:xfrm>
            <a:off x="13738225" y="-3228975"/>
            <a:ext cx="90424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solidFill>
                  <a:schemeClr val="tx1"/>
                </a:solidFill>
                <a:latin typeface="Arial" charset="0"/>
                <a:cs typeface="Arial" charset="0"/>
              </a:defRPr>
            </a:lvl1pPr>
            <a:lvl2pPr marL="742950" indent="-285750" algn="ctr">
              <a:defRPr>
                <a:solidFill>
                  <a:schemeClr val="tx1"/>
                </a:solidFill>
                <a:latin typeface="Arial" charset="0"/>
                <a:cs typeface="Arial" charset="0"/>
              </a:defRPr>
            </a:lvl2pPr>
            <a:lvl3pPr marL="1143000" indent="-228600" algn="ctr">
              <a:defRPr>
                <a:solidFill>
                  <a:schemeClr val="tx1"/>
                </a:solidFill>
                <a:latin typeface="Arial" charset="0"/>
                <a:cs typeface="Arial" charset="0"/>
              </a:defRPr>
            </a:lvl3pPr>
            <a:lvl4pPr marL="1600200" indent="-228600" algn="ctr">
              <a:defRPr>
                <a:solidFill>
                  <a:schemeClr val="tx1"/>
                </a:solidFill>
                <a:latin typeface="Arial" charset="0"/>
                <a:cs typeface="Arial" charset="0"/>
              </a:defRPr>
            </a:lvl4pPr>
            <a:lvl5pPr marL="2057400" indent="-228600" algn="ctr">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defRPr/>
            </a:pPr>
            <a:r>
              <a:rPr lang="ru-RU" altLang="ru-RU" sz="1400" b="1" dirty="0">
                <a:solidFill>
                  <a:srgbClr val="000000"/>
                </a:solidFill>
                <a:latin typeface="+mn-lt"/>
              </a:rPr>
              <a:t>Для родителей детей с РАС</a:t>
            </a:r>
          </a:p>
          <a:p>
            <a:pPr marL="285750" indent="-285750" algn="l">
              <a:buFont typeface="Arial" panose="020B0604020202020204" pitchFamily="34" charset="0"/>
              <a:buChar char="•"/>
              <a:defRPr/>
            </a:pPr>
            <a:r>
              <a:rPr lang="ru-RU" altLang="ru-RU" sz="1400" dirty="0">
                <a:solidFill>
                  <a:srgbClr val="000000"/>
                </a:solidFill>
                <a:latin typeface="+mn-lt"/>
              </a:rPr>
              <a:t>Групповой обучение для родителей (очные занятия и </a:t>
            </a:r>
            <a:r>
              <a:rPr lang="ru-RU" altLang="ru-RU" sz="1400" dirty="0" err="1">
                <a:solidFill>
                  <a:srgbClr val="000000"/>
                </a:solidFill>
                <a:latin typeface="+mn-lt"/>
              </a:rPr>
              <a:t>вебинары</a:t>
            </a:r>
            <a:r>
              <a:rPr lang="ru-RU" altLang="ru-RU" sz="1400" dirty="0">
                <a:solidFill>
                  <a:srgbClr val="000000"/>
                </a:solidFill>
                <a:latin typeface="+mn-lt"/>
              </a:rPr>
              <a:t>)</a:t>
            </a:r>
          </a:p>
          <a:p>
            <a:pPr marL="285750" indent="-285750" algn="l">
              <a:buFont typeface="Arial" panose="020B0604020202020204" pitchFamily="34" charset="0"/>
              <a:buChar char="•"/>
              <a:defRPr/>
            </a:pPr>
            <a:r>
              <a:rPr lang="ru-RU" altLang="ru-RU" sz="1400" dirty="0">
                <a:solidFill>
                  <a:srgbClr val="000000"/>
                </a:solidFill>
                <a:latin typeface="+mn-lt"/>
              </a:rPr>
              <a:t>Индивидуальные занятия с детьми и консультации для родителей  </a:t>
            </a:r>
          </a:p>
          <a:p>
            <a:pPr algn="l">
              <a:defRPr/>
            </a:pPr>
            <a:endParaRPr lang="ru-RU" altLang="ru-RU" sz="1400" b="1" dirty="0">
              <a:solidFill>
                <a:srgbClr val="000000"/>
              </a:solidFill>
              <a:latin typeface="+mn-lt"/>
            </a:endParaRPr>
          </a:p>
          <a:p>
            <a:pPr algn="l">
              <a:defRPr/>
            </a:pPr>
            <a:r>
              <a:rPr lang="ru-RU" altLang="ru-RU" sz="1400" b="1" dirty="0">
                <a:solidFill>
                  <a:srgbClr val="000000"/>
                </a:solidFill>
                <a:latin typeface="+mn-lt"/>
              </a:rPr>
              <a:t>Сегодня </a:t>
            </a:r>
            <a:r>
              <a:rPr lang="ru-RU" altLang="ru-RU" sz="1400" dirty="0">
                <a:solidFill>
                  <a:srgbClr val="000000"/>
                </a:solidFill>
                <a:latin typeface="+mn-lt"/>
              </a:rPr>
              <a:t>10 семей с детьми с РАС регулярно получают помощь специалистов Центра </a:t>
            </a:r>
          </a:p>
          <a:p>
            <a:pPr algn="l">
              <a:defRPr/>
            </a:pPr>
            <a:endParaRPr lang="ru-RU" altLang="ru-RU" sz="1400" b="1" dirty="0">
              <a:solidFill>
                <a:srgbClr val="000000"/>
              </a:solidFill>
              <a:latin typeface="+mn-lt"/>
            </a:endParaRPr>
          </a:p>
          <a:p>
            <a:pPr algn="l">
              <a:defRPr/>
            </a:pPr>
            <a:r>
              <a:rPr lang="ru-RU" altLang="ru-RU" sz="1400" b="1" dirty="0">
                <a:solidFill>
                  <a:srgbClr val="000000"/>
                </a:solidFill>
                <a:latin typeface="+mn-lt"/>
              </a:rPr>
              <a:t>Обучение новых специалистов для работы с детьми</a:t>
            </a:r>
          </a:p>
          <a:p>
            <a:pPr marL="285750" indent="-285750" algn="l">
              <a:buFont typeface="Arial" panose="020B0604020202020204" pitchFamily="34" charset="0"/>
              <a:buChar char="•"/>
              <a:defRPr/>
            </a:pPr>
            <a:r>
              <a:rPr lang="ru-RU" altLang="ru-RU" sz="1400" dirty="0">
                <a:solidFill>
                  <a:srgbClr val="000000"/>
                </a:solidFill>
                <a:latin typeface="+mn-lt"/>
              </a:rPr>
              <a:t>Обучение специалистов для работы с детьми с РАС</a:t>
            </a:r>
          </a:p>
          <a:p>
            <a:pPr marL="285750" indent="-285750" algn="l">
              <a:buFont typeface="Arial" panose="020B0604020202020204" pitchFamily="34" charset="0"/>
              <a:buChar char="•"/>
              <a:defRPr/>
            </a:pPr>
            <a:r>
              <a:rPr lang="ru-RU" altLang="ru-RU" sz="1400" dirty="0">
                <a:solidFill>
                  <a:srgbClr val="000000"/>
                </a:solidFill>
                <a:latin typeface="+mn-lt"/>
              </a:rPr>
              <a:t>Программы повышения квалификации для специалистов разных областей</a:t>
            </a:r>
          </a:p>
          <a:p>
            <a:pPr marL="285750" indent="-285750" algn="l">
              <a:buFont typeface="Arial" panose="020B0604020202020204" pitchFamily="34" charset="0"/>
              <a:buChar char="•"/>
              <a:defRPr/>
            </a:pPr>
            <a:r>
              <a:rPr lang="ru-RU" altLang="ru-RU" sz="1400" dirty="0">
                <a:solidFill>
                  <a:srgbClr val="000000"/>
                </a:solidFill>
                <a:latin typeface="+mn-lt"/>
              </a:rPr>
              <a:t>Магистерская программа на базе факультета психологии НГУ</a:t>
            </a:r>
          </a:p>
          <a:p>
            <a:pPr marL="285750" indent="-285750" algn="l">
              <a:buFont typeface="Arial" panose="020B0604020202020204" pitchFamily="34" charset="0"/>
              <a:buChar char="•"/>
              <a:defRPr/>
            </a:pPr>
            <a:endParaRPr lang="ru-RU" altLang="ru-RU" sz="1400" b="1" dirty="0">
              <a:solidFill>
                <a:srgbClr val="000000"/>
              </a:solidFill>
              <a:latin typeface="+mn-lt"/>
            </a:endParaRPr>
          </a:p>
          <a:p>
            <a:pPr algn="l">
              <a:defRPr/>
            </a:pPr>
            <a:r>
              <a:rPr lang="ru-RU" altLang="ru-RU" sz="1400" b="1" dirty="0">
                <a:solidFill>
                  <a:srgbClr val="000000"/>
                </a:solidFill>
                <a:latin typeface="+mn-lt"/>
              </a:rPr>
              <a:t>Сегодня </a:t>
            </a:r>
            <a:r>
              <a:rPr lang="ru-RU" altLang="ru-RU" sz="1400" dirty="0">
                <a:solidFill>
                  <a:srgbClr val="000000"/>
                </a:solidFill>
                <a:latin typeface="+mn-lt"/>
              </a:rPr>
              <a:t>разработана программа повышения квалификации, подготовлено 7 специалистов, </a:t>
            </a:r>
          </a:p>
          <a:p>
            <a:pPr algn="l">
              <a:defRPr/>
            </a:pPr>
            <a:r>
              <a:rPr lang="ru-RU" altLang="ru-RU" sz="1400" dirty="0">
                <a:solidFill>
                  <a:srgbClr val="000000"/>
                </a:solidFill>
                <a:latin typeface="+mn-lt"/>
              </a:rPr>
              <a:t>которые могут работать с ребенком по индивидуальной программе.  </a:t>
            </a:r>
          </a:p>
          <a:p>
            <a:pPr algn="l">
              <a:defRPr/>
            </a:pPr>
            <a:endParaRPr lang="ru-RU" altLang="ru-RU" sz="1400" dirty="0">
              <a:solidFill>
                <a:srgbClr val="000000"/>
              </a:solidFill>
              <a:latin typeface="+mn-lt"/>
            </a:endParaRPr>
          </a:p>
          <a:p>
            <a:pPr algn="l">
              <a:defRPr/>
            </a:pPr>
            <a:r>
              <a:rPr lang="ru-RU" altLang="ru-RU" sz="1400" b="1" dirty="0">
                <a:solidFill>
                  <a:srgbClr val="000000"/>
                </a:solidFill>
                <a:latin typeface="+mn-lt"/>
              </a:rPr>
              <a:t>Междисциплинарные исследования РАС</a:t>
            </a:r>
          </a:p>
          <a:p>
            <a:pPr marL="285750" indent="-285750" algn="l">
              <a:buFont typeface="Arial" panose="020B0604020202020204" pitchFamily="34" charset="0"/>
              <a:buChar char="•"/>
              <a:defRPr/>
            </a:pPr>
            <a:r>
              <a:rPr lang="ru-RU" sz="1400" dirty="0">
                <a:latin typeface="+mn-lt"/>
              </a:rPr>
              <a:t>Исследование психологических особенностей взаимодействия в семьях с детьми с РАС. </a:t>
            </a:r>
          </a:p>
          <a:p>
            <a:pPr marL="285750" indent="-285750" algn="l">
              <a:buFont typeface="Arial" panose="020B0604020202020204" pitchFamily="34" charset="0"/>
              <a:buChar char="•"/>
              <a:defRPr/>
            </a:pPr>
            <a:r>
              <a:rPr lang="ru-RU" sz="1400" dirty="0">
                <a:latin typeface="+mn-lt"/>
              </a:rPr>
              <a:t>Разработка методов развития диалогической речи  у детей с РАС.</a:t>
            </a:r>
          </a:p>
          <a:p>
            <a:pPr marL="285750" indent="-285750" algn="l">
              <a:buFont typeface="Arial" panose="020B0604020202020204" pitchFamily="34" charset="0"/>
              <a:buChar char="•"/>
              <a:defRPr/>
            </a:pPr>
            <a:endParaRPr lang="ru-RU" sz="1400" dirty="0">
              <a:latin typeface="+mn-lt"/>
            </a:endParaRPr>
          </a:p>
          <a:p>
            <a:pPr algn="l">
              <a:defRPr/>
            </a:pPr>
            <a:r>
              <a:rPr lang="ru-RU" sz="1400" b="1" dirty="0">
                <a:latin typeface="+mn-lt"/>
              </a:rPr>
              <a:t>Сегодня</a:t>
            </a:r>
            <a:r>
              <a:rPr lang="ru-RU" sz="1400" dirty="0">
                <a:latin typeface="+mn-lt"/>
              </a:rPr>
              <a:t> установлены связи с Центром изучения ребенка Йельского университета и организацией «</a:t>
            </a:r>
            <a:r>
              <a:rPr lang="en-US" sz="1400" dirty="0">
                <a:latin typeface="+mn-lt"/>
              </a:rPr>
              <a:t>Autism speaks</a:t>
            </a:r>
            <a:r>
              <a:rPr lang="ru-RU" sz="1400" dirty="0">
                <a:latin typeface="+mn-lt"/>
              </a:rPr>
              <a:t>»</a:t>
            </a:r>
          </a:p>
          <a:p>
            <a:pPr marL="285750" indent="-285750" algn="l">
              <a:buFont typeface="Arial" panose="020B0604020202020204" pitchFamily="34" charset="0"/>
              <a:buChar char="•"/>
              <a:defRPr/>
            </a:pPr>
            <a:endParaRPr lang="ru-RU" altLang="ru-RU" sz="1400" b="1" dirty="0">
              <a:solidFill>
                <a:srgbClr val="000000"/>
              </a:solidFill>
            </a:endParaRPr>
          </a:p>
          <a:p>
            <a:pPr algn="l">
              <a:defRPr/>
            </a:pPr>
            <a:endParaRPr lang="ru-RU" altLang="ru-RU" sz="1400" b="1" dirty="0">
              <a:solidFill>
                <a:srgbClr val="000000"/>
              </a:solidFill>
            </a:endParaRPr>
          </a:p>
          <a:p>
            <a:pPr algn="l">
              <a:defRPr/>
            </a:pPr>
            <a:endParaRPr lang="ru-RU" altLang="ru-RU" sz="1400" b="1" dirty="0">
              <a:solidFill>
                <a:srgbClr val="000000"/>
              </a:solidFill>
            </a:endParaRPr>
          </a:p>
          <a:p>
            <a:pPr algn="l">
              <a:defRPr/>
            </a:pPr>
            <a:endParaRPr lang="en-US" altLang="ru-RU" sz="1400" b="1" dirty="0">
              <a:solidFill>
                <a:srgbClr val="000000"/>
              </a:solidFill>
            </a:endParaRPr>
          </a:p>
          <a:p>
            <a:pPr algn="l">
              <a:defRPr/>
            </a:pPr>
            <a:endParaRPr lang="en-US" altLang="ru-RU" sz="1600" b="1" dirty="0">
              <a:solidFill>
                <a:srgbClr val="000000"/>
              </a:solidFill>
            </a:endParaRPr>
          </a:p>
          <a:p>
            <a:pPr algn="l">
              <a:defRPr/>
            </a:pPr>
            <a:endParaRPr lang="en-US" altLang="ru-RU" sz="1600" b="1" dirty="0">
              <a:solidFill>
                <a:srgbClr val="000000"/>
              </a:solidFill>
            </a:endParaRPr>
          </a:p>
          <a:p>
            <a:pPr algn="l">
              <a:defRPr/>
            </a:pPr>
            <a:endParaRPr lang="ru-RU" altLang="ru-RU" sz="1600" dirty="0">
              <a:solidFill>
                <a:srgbClr val="000000"/>
              </a:solidFill>
            </a:endParaRPr>
          </a:p>
        </p:txBody>
      </p:sp>
      <p:sp>
        <p:nvSpPr>
          <p:cNvPr id="38" name="Прямоугольник 1"/>
          <p:cNvSpPr>
            <a:spLocks noChangeArrowheads="1"/>
          </p:cNvSpPr>
          <p:nvPr/>
        </p:nvSpPr>
        <p:spPr bwMode="auto">
          <a:xfrm>
            <a:off x="2272145" y="619126"/>
            <a:ext cx="41101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charset="0"/>
                <a:cs typeface="Arial" charset="0"/>
              </a:defRPr>
            </a:lvl1pPr>
            <a:lvl2pPr marL="742950" indent="-285750" algn="ctr">
              <a:defRPr>
                <a:solidFill>
                  <a:schemeClr val="tx1"/>
                </a:solidFill>
                <a:latin typeface="Arial" charset="0"/>
                <a:cs typeface="Arial" charset="0"/>
              </a:defRPr>
            </a:lvl2pPr>
            <a:lvl3pPr marL="1143000" indent="-228600" algn="ctr">
              <a:defRPr>
                <a:solidFill>
                  <a:schemeClr val="tx1"/>
                </a:solidFill>
                <a:latin typeface="Arial" charset="0"/>
                <a:cs typeface="Arial" charset="0"/>
              </a:defRPr>
            </a:lvl3pPr>
            <a:lvl4pPr marL="1600200" indent="-228600" algn="ctr">
              <a:defRPr>
                <a:solidFill>
                  <a:schemeClr val="tx1"/>
                </a:solidFill>
                <a:latin typeface="Arial" charset="0"/>
                <a:cs typeface="Arial" charset="0"/>
              </a:defRPr>
            </a:lvl4pPr>
            <a:lvl5pPr marL="2057400" indent="-228600" algn="ctr">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defRPr/>
            </a:pPr>
            <a:r>
              <a:rPr lang="ru-RU" altLang="ru-RU" sz="2800" b="1" dirty="0">
                <a:solidFill>
                  <a:srgbClr val="2C3E50"/>
                </a:solidFill>
                <a:latin typeface="+mn-lt"/>
              </a:rPr>
              <a:t>Цели и задачи Центра</a:t>
            </a:r>
            <a:endParaRPr lang="ru-RU" altLang="ru-RU" sz="2800" dirty="0">
              <a:solidFill>
                <a:srgbClr val="2C3E50"/>
              </a:solidFill>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3742" t="7364" r="33854" b="51209"/>
          <a:stretch/>
        </p:blipFill>
        <p:spPr>
          <a:xfrm>
            <a:off x="8769612" y="619126"/>
            <a:ext cx="2713548" cy="1950574"/>
          </a:xfrm>
          <a:prstGeom prst="rect">
            <a:avLst/>
          </a:prstGeom>
        </p:spPr>
      </p:pic>
    </p:spTree>
    <p:extLst>
      <p:ext uri="{BB962C8B-B14F-4D97-AF65-F5344CB8AC3E}">
        <p14:creationId xmlns:p14="http://schemas.microsoft.com/office/powerpoint/2010/main" val="3243090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rubicynaAN\Desktop\WP_20161105_13_04_08_Pr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699" b="3998"/>
          <a:stretch/>
        </p:blipFill>
        <p:spPr bwMode="auto">
          <a:xfrm>
            <a:off x="8092508" y="2984851"/>
            <a:ext cx="2999426" cy="343355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rubicynaAN\Desktop\WP_20161106_12_23_56_Pr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893" r="2319"/>
          <a:stretch/>
        </p:blipFill>
        <p:spPr bwMode="auto">
          <a:xfrm>
            <a:off x="134472" y="2980786"/>
            <a:ext cx="2783295" cy="32518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TrubicynaAN\Desktop\WP_20161106_11_29_02_Pr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04" r="22974"/>
          <a:stretch/>
        </p:blipFill>
        <p:spPr bwMode="auto">
          <a:xfrm>
            <a:off x="3595321" y="2975518"/>
            <a:ext cx="4193704" cy="3298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4472" y="430306"/>
            <a:ext cx="11887200" cy="2554545"/>
          </a:xfrm>
          <a:prstGeom prst="rect">
            <a:avLst/>
          </a:prstGeom>
          <a:noFill/>
        </p:spPr>
        <p:txBody>
          <a:bodyPr wrap="square" rtlCol="0">
            <a:spAutoFit/>
          </a:bodyPr>
          <a:lstStyle/>
          <a:p>
            <a:r>
              <a:rPr lang="ru-RU" sz="2000" dirty="0" smtClean="0"/>
              <a:t>Созданы </a:t>
            </a:r>
            <a:r>
              <a:rPr lang="ru-RU" sz="2000" b="1" dirty="0" smtClean="0"/>
              <a:t>обучающие курсы  </a:t>
            </a:r>
            <a:r>
              <a:rPr lang="ru-RU" sz="2000" dirty="0" smtClean="0"/>
              <a:t>«Основы прикладного анализа поведения»:</a:t>
            </a:r>
          </a:p>
          <a:p>
            <a:r>
              <a:rPr lang="ru-RU" sz="2000" b="1" u="sng" dirty="0" smtClean="0"/>
              <a:t>для родителей  и специалистов </a:t>
            </a:r>
            <a:r>
              <a:rPr lang="ru-RU" sz="2000" dirty="0" smtClean="0"/>
              <a:t>(72 часа: 14 двухчасовых </a:t>
            </a:r>
            <a:r>
              <a:rPr lang="ru-RU" sz="2000" dirty="0" err="1" smtClean="0"/>
              <a:t>вебинаров</a:t>
            </a:r>
            <a:r>
              <a:rPr lang="ru-RU" sz="2000" dirty="0" smtClean="0"/>
              <a:t> + выполнение самостоятельных работ + 32 </a:t>
            </a:r>
            <a:r>
              <a:rPr lang="ru-RU" sz="2000" dirty="0"/>
              <a:t>часа активной практики с детьми</a:t>
            </a:r>
            <a:r>
              <a:rPr lang="ru-RU" sz="2000" dirty="0" smtClean="0"/>
              <a:t>),</a:t>
            </a:r>
          </a:p>
          <a:p>
            <a:r>
              <a:rPr lang="ru-RU" sz="2000" b="1" u="sng" dirty="0"/>
              <a:t>д</a:t>
            </a:r>
            <a:r>
              <a:rPr lang="ru-RU" sz="2000" b="1" u="sng" dirty="0" smtClean="0"/>
              <a:t>ля команд ресурсных классов </a:t>
            </a:r>
            <a:r>
              <a:rPr lang="ru-RU" sz="2000" dirty="0" smtClean="0"/>
              <a:t>(100 часов).</a:t>
            </a:r>
          </a:p>
          <a:p>
            <a:r>
              <a:rPr lang="ru-RU" sz="2000" dirty="0" smtClean="0"/>
              <a:t>Обученные специалисты </a:t>
            </a:r>
            <a:r>
              <a:rPr lang="ru-RU" sz="2000" b="1" dirty="0" smtClean="0"/>
              <a:t>по результатам итоговой аттестации получают удостоверение НГУ </a:t>
            </a:r>
            <a:r>
              <a:rPr lang="ru-RU" sz="2000" dirty="0" smtClean="0"/>
              <a:t>о повышении квалификации.</a:t>
            </a:r>
          </a:p>
          <a:p>
            <a:r>
              <a:rPr lang="ru-RU" sz="2000" dirty="0" smtClean="0"/>
              <a:t>За время работы Центра обучено почти 100 родителей, более 120 специалистов,</a:t>
            </a:r>
          </a:p>
          <a:p>
            <a:r>
              <a:rPr lang="ru-RU" sz="2000" dirty="0" smtClean="0"/>
              <a:t>Созданы  и успешно работают несколько ресурсных классов, полностью обученных нами</a:t>
            </a:r>
            <a:r>
              <a:rPr lang="en-US" sz="2000" dirty="0"/>
              <a:t>.</a:t>
            </a:r>
            <a:endParaRPr lang="ru-RU" sz="2000" dirty="0"/>
          </a:p>
        </p:txBody>
      </p:sp>
      <p:sp>
        <p:nvSpPr>
          <p:cNvPr id="3" name="TextBox 2"/>
          <p:cNvSpPr txBox="1"/>
          <p:nvPr/>
        </p:nvSpPr>
        <p:spPr>
          <a:xfrm>
            <a:off x="134472" y="6398705"/>
            <a:ext cx="11887200" cy="400110"/>
          </a:xfrm>
          <a:prstGeom prst="rect">
            <a:avLst/>
          </a:prstGeom>
          <a:noFill/>
        </p:spPr>
        <p:txBody>
          <a:bodyPr wrap="square" rtlCol="0">
            <a:spAutoFit/>
          </a:bodyPr>
          <a:lstStyle/>
          <a:p>
            <a:r>
              <a:rPr lang="en-US" sz="2000" dirty="0">
                <a:hlinkClick r:id="rId5"/>
              </a:rPr>
              <a:t>http://aba.nsu.ru/news/zakonchilsya-osenniy-obrazovatelnyiy-kurs-osnovyi-prikladnogo-analiza-povedeniya</a:t>
            </a:r>
            <a:r>
              <a:rPr lang="en-US" sz="2000" dirty="0" smtClean="0">
                <a:hlinkClick r:id="rId5"/>
              </a:rPr>
              <a:t>/</a:t>
            </a:r>
            <a:r>
              <a:rPr lang="ru-RU" sz="2000" dirty="0" smtClean="0"/>
              <a:t> </a:t>
            </a:r>
            <a:endParaRPr lang="ru-RU" sz="2000" dirty="0"/>
          </a:p>
        </p:txBody>
      </p:sp>
      <p:sp>
        <p:nvSpPr>
          <p:cNvPr id="4" name="TextBox 3"/>
          <p:cNvSpPr txBox="1"/>
          <p:nvPr/>
        </p:nvSpPr>
        <p:spPr>
          <a:xfrm>
            <a:off x="615143" y="60974"/>
            <a:ext cx="12255592" cy="523220"/>
          </a:xfrm>
          <a:prstGeom prst="rect">
            <a:avLst/>
          </a:prstGeom>
          <a:noFill/>
        </p:spPr>
        <p:txBody>
          <a:bodyPr wrap="square" rtlCol="0">
            <a:spAutoFit/>
          </a:bodyPr>
          <a:lstStyle/>
          <a:p>
            <a:r>
              <a:rPr lang="ru-RU" sz="2800" b="1" dirty="0" smtClean="0">
                <a:solidFill>
                  <a:srgbClr val="C00000"/>
                </a:solidFill>
              </a:rPr>
              <a:t>ОБУЧЕНИЕ ОСНОВАМ ПРИКЛАДНОГО АНАЛИЗА ПОВЕДЕНИЯ В НГУ</a:t>
            </a:r>
            <a:endParaRPr lang="ru-RU" sz="2800" b="1" dirty="0">
              <a:solidFill>
                <a:srgbClr val="C00000"/>
              </a:solidFill>
            </a:endParaRPr>
          </a:p>
        </p:txBody>
      </p:sp>
    </p:spTree>
    <p:extLst>
      <p:ext uri="{BB962C8B-B14F-4D97-AF65-F5344CB8AC3E}">
        <p14:creationId xmlns:p14="http://schemas.microsoft.com/office/powerpoint/2010/main" val="2789971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472" y="6398705"/>
            <a:ext cx="11887200" cy="400110"/>
          </a:xfrm>
          <a:prstGeom prst="rect">
            <a:avLst/>
          </a:prstGeom>
          <a:noFill/>
        </p:spPr>
        <p:txBody>
          <a:bodyPr wrap="square" rtlCol="0">
            <a:spAutoFit/>
          </a:bodyPr>
          <a:lstStyle/>
          <a:p>
            <a:r>
              <a:rPr lang="en-US" sz="2000" dirty="0">
                <a:hlinkClick r:id="rId4"/>
              </a:rPr>
              <a:t>http://aba.nsu.ru/news/zakonchilsya-osenniy-obrazovatelnyiy-kurs-osnovyi-prikladnogo-analiza-povedeniya</a:t>
            </a:r>
            <a:r>
              <a:rPr lang="en-US" sz="2000" dirty="0" smtClean="0">
                <a:hlinkClick r:id="rId4"/>
              </a:rPr>
              <a:t>/</a:t>
            </a:r>
            <a:r>
              <a:rPr lang="ru-RU" sz="2000" dirty="0" smtClean="0"/>
              <a:t> </a:t>
            </a:r>
            <a:endParaRPr lang="ru-RU" sz="2000" dirty="0"/>
          </a:p>
        </p:txBody>
      </p:sp>
      <p:sp>
        <p:nvSpPr>
          <p:cNvPr id="4" name="TextBox 3"/>
          <p:cNvSpPr txBox="1"/>
          <p:nvPr/>
        </p:nvSpPr>
        <p:spPr>
          <a:xfrm>
            <a:off x="615143" y="60974"/>
            <a:ext cx="12255592" cy="523220"/>
          </a:xfrm>
          <a:prstGeom prst="rect">
            <a:avLst/>
          </a:prstGeom>
          <a:noFill/>
        </p:spPr>
        <p:txBody>
          <a:bodyPr wrap="square" rtlCol="0">
            <a:spAutoFit/>
          </a:bodyPr>
          <a:lstStyle/>
          <a:p>
            <a:r>
              <a:rPr lang="ru-RU" sz="2800" b="1" dirty="0" smtClean="0">
                <a:solidFill>
                  <a:srgbClr val="C00000"/>
                </a:solidFill>
              </a:rPr>
              <a:t>ОБУЧЕНИЕ ОСНОВАМ ПРИКЛАДНОГО АНАЛИЗА ПОВЕДЕНИЯ В НГУ</a:t>
            </a:r>
            <a:endParaRPr lang="ru-RU" sz="2800" b="1" dirty="0">
              <a:solidFill>
                <a:srgbClr val="C00000"/>
              </a:solidFill>
            </a:endParaRPr>
          </a:p>
        </p:txBody>
      </p:sp>
      <p:pic>
        <p:nvPicPr>
          <p:cNvPr id="5" name="videoplayback">
            <a:hlinkClick r:id="" action="ppaction://media"/>
          </p:cNvPr>
          <p:cNvPicPr>
            <a:picLocks noChangeAspect="1"/>
          </p:cNvPicPr>
          <p:nvPr>
            <a:videoFile r:link="rId1"/>
            <p:extLst>
              <p:ext uri="{DAA4B4D4-6D71-4841-9C94-3DE7FCFB9230}">
                <p14:media xmlns:p14="http://schemas.microsoft.com/office/powerpoint/2010/main" r:embed="rId2">
                  <p14:trim end="48956"/>
                </p14:media>
              </p:ext>
            </p:extLst>
          </p:nvPr>
        </p:nvPicPr>
        <p:blipFill>
          <a:blip r:embed="rId5"/>
          <a:stretch>
            <a:fillRect/>
          </a:stretch>
        </p:blipFill>
        <p:spPr>
          <a:xfrm>
            <a:off x="363072" y="584193"/>
            <a:ext cx="9362819" cy="5617691"/>
          </a:xfrm>
          <a:prstGeom prst="rect">
            <a:avLst/>
          </a:prstGeom>
        </p:spPr>
      </p:pic>
    </p:spTree>
    <p:extLst>
      <p:ext uri="{BB962C8B-B14F-4D97-AF65-F5344CB8AC3E}">
        <p14:creationId xmlns:p14="http://schemas.microsoft.com/office/powerpoint/2010/main" val="1266398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259" y="143436"/>
            <a:ext cx="11165541" cy="1299882"/>
          </a:xfrm>
        </p:spPr>
        <p:txBody>
          <a:bodyPr>
            <a:normAutofit/>
          </a:bodyPr>
          <a:lstStyle/>
          <a:p>
            <a:pPr algn="ctr"/>
            <a:r>
              <a:rPr lang="ru-RU" sz="3200" b="1" dirty="0" smtClean="0"/>
              <a:t>Научные публикации  междисциплинарного Центра ПАП НГУ:</a:t>
            </a:r>
            <a:endParaRPr lang="ru-RU" sz="3200" b="1" dirty="0"/>
          </a:p>
        </p:txBody>
      </p:sp>
      <p:sp>
        <p:nvSpPr>
          <p:cNvPr id="3" name="Объект 2"/>
          <p:cNvSpPr>
            <a:spLocks noGrp="1"/>
          </p:cNvSpPr>
          <p:nvPr>
            <p:ph idx="1"/>
          </p:nvPr>
        </p:nvSpPr>
        <p:spPr>
          <a:xfrm>
            <a:off x="188259" y="1129554"/>
            <a:ext cx="11869270" cy="5549152"/>
          </a:xfrm>
        </p:spPr>
        <p:txBody>
          <a:bodyPr>
            <a:normAutofit/>
          </a:bodyPr>
          <a:lstStyle/>
          <a:p>
            <a:r>
              <a:rPr lang="ru-RU" sz="3200" b="1" dirty="0" smtClean="0"/>
              <a:t>2016:</a:t>
            </a:r>
          </a:p>
          <a:p>
            <a:r>
              <a:rPr lang="ru-RU" dirty="0" smtClean="0"/>
              <a:t>Первушина О.Н., </a:t>
            </a:r>
            <a:r>
              <a:rPr lang="ru-RU" dirty="0" err="1"/>
              <a:t>Трубицына</a:t>
            </a:r>
            <a:r>
              <a:rPr lang="ru-RU" dirty="0"/>
              <a:t> А.Н., </a:t>
            </a:r>
            <a:r>
              <a:rPr lang="ru-RU" dirty="0" smtClean="0"/>
              <a:t>Кондратьева Н.Г., </a:t>
            </a:r>
            <a:r>
              <a:rPr lang="ru-RU" dirty="0" err="1" smtClean="0"/>
              <a:t>Плисковская</a:t>
            </a:r>
            <a:r>
              <a:rPr lang="ru-RU" dirty="0" smtClean="0"/>
              <a:t> Е.Н. Опыт развития речи у детей с РАС </a:t>
            </a:r>
            <a:r>
              <a:rPr lang="en-US" dirty="0" smtClean="0"/>
              <a:t>//</a:t>
            </a:r>
            <a:r>
              <a:rPr lang="ru-RU" dirty="0" smtClean="0"/>
              <a:t> Психологическая наука и образование. 2016. Том 21. № 3. С.67-76.</a:t>
            </a:r>
          </a:p>
          <a:p>
            <a:r>
              <a:rPr lang="ru-RU" dirty="0"/>
              <a:t>Первушина О.Н., </a:t>
            </a:r>
            <a:r>
              <a:rPr lang="ru-RU" dirty="0" err="1"/>
              <a:t>Трубицына</a:t>
            </a:r>
            <a:r>
              <a:rPr lang="ru-RU" dirty="0"/>
              <a:t> А.Н., Кондратьева Н.Г., </a:t>
            </a:r>
            <a:r>
              <a:rPr lang="ru-RU" dirty="0" err="1"/>
              <a:t>Плисковская</a:t>
            </a:r>
            <a:r>
              <a:rPr lang="ru-RU" dirty="0"/>
              <a:t> Е.Н</a:t>
            </a:r>
            <a:r>
              <a:rPr lang="ru-RU" dirty="0" smtClean="0"/>
              <a:t>. Эффективность подсказки в формировании навыка отвечать на вопрос у детей с РАС </a:t>
            </a:r>
            <a:r>
              <a:rPr lang="en-US" dirty="0" smtClean="0"/>
              <a:t>//</a:t>
            </a:r>
            <a:r>
              <a:rPr lang="ru-RU" dirty="0"/>
              <a:t> Психологическая наука и образование. 2016. Том 21. № 3. </a:t>
            </a:r>
            <a:r>
              <a:rPr lang="ru-RU" dirty="0" smtClean="0"/>
              <a:t>С.85-96.</a:t>
            </a:r>
          </a:p>
          <a:p>
            <a:r>
              <a:rPr lang="ru-RU" dirty="0" smtClean="0"/>
              <a:t>Дёмина Е.В., </a:t>
            </a:r>
            <a:r>
              <a:rPr lang="ru-RU" dirty="0" err="1"/>
              <a:t>Трубицына</a:t>
            </a:r>
            <a:r>
              <a:rPr lang="ru-RU" dirty="0"/>
              <a:t> </a:t>
            </a:r>
            <a:r>
              <a:rPr lang="ru-RU" dirty="0" smtClean="0"/>
              <a:t>А.Н. Опыт включения интеллектуально одарённого ребёнка с РАС в общеобразовательную школу: факторы риска и ресурсы развития </a:t>
            </a:r>
            <a:r>
              <a:rPr lang="en-US" dirty="0"/>
              <a:t>//</a:t>
            </a:r>
            <a:r>
              <a:rPr lang="ru-RU" dirty="0"/>
              <a:t> Психологическая наука и образование. 2016. Том 21. № 3. </a:t>
            </a:r>
            <a:r>
              <a:rPr lang="ru-RU" dirty="0" smtClean="0"/>
              <a:t>С.111-119.</a:t>
            </a:r>
            <a:endParaRPr lang="ru-RU" dirty="0"/>
          </a:p>
        </p:txBody>
      </p:sp>
    </p:spTree>
    <p:extLst>
      <p:ext uri="{BB962C8B-B14F-4D97-AF65-F5344CB8AC3E}">
        <p14:creationId xmlns:p14="http://schemas.microsoft.com/office/powerpoint/2010/main" val="2379674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Объект 3"/>
          <p:cNvGraphicFramePr>
            <a:graphicFrameLocks noChangeAspect="1"/>
          </p:cNvGraphicFramePr>
          <p:nvPr>
            <p:extLst>
              <p:ext uri="{D42A27DB-BD31-4B8C-83A1-F6EECF244321}">
                <p14:modId xmlns:p14="http://schemas.microsoft.com/office/powerpoint/2010/main" val="4273865153"/>
              </p:ext>
            </p:extLst>
          </p:nvPr>
        </p:nvGraphicFramePr>
        <p:xfrm>
          <a:off x="3243262" y="-87286"/>
          <a:ext cx="2571722" cy="2645305"/>
        </p:xfrm>
        <a:graphic>
          <a:graphicData uri="http://schemas.openxmlformats.org/presentationml/2006/ole">
            <mc:AlternateContent xmlns:mc="http://schemas.openxmlformats.org/markup-compatibility/2006">
              <mc:Choice xmlns:v="urn:schemas-microsoft-com:vml" Requires="v">
                <p:oleObj spid="_x0000_s3114" name="CorelDRAW" r:id="rId3" imgW="1838520" imgH="2441520" progId="CorelDraw.Graphic.17">
                  <p:embed/>
                </p:oleObj>
              </mc:Choice>
              <mc:Fallback>
                <p:oleObj name="CorelDRAW" r:id="rId3" imgW="1838520" imgH="2441520" progId="CorelDraw.Graphic.17">
                  <p:embed/>
                  <p:pic>
                    <p:nvPicPr>
                      <p:cNvPr id="51202" name="Объе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262" y="-87286"/>
                        <a:ext cx="2571722" cy="2645305"/>
                      </a:xfrm>
                      <a:prstGeom prst="rect">
                        <a:avLst/>
                      </a:prstGeom>
                      <a:noFill/>
                      <a:ln>
                        <a:noFill/>
                      </a:ln>
                      <a:extLst/>
                    </p:spPr>
                  </p:pic>
                </p:oleObj>
              </mc:Fallback>
            </mc:AlternateContent>
          </a:graphicData>
        </a:graphic>
      </p:graphicFrame>
      <p:sp>
        <p:nvSpPr>
          <p:cNvPr id="35" name="Rectangle 30"/>
          <p:cNvSpPr>
            <a:spLocks noChangeArrowheads="1"/>
          </p:cNvSpPr>
          <p:nvPr/>
        </p:nvSpPr>
        <p:spPr bwMode="auto">
          <a:xfrm>
            <a:off x="122767" y="959142"/>
            <a:ext cx="48619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ru-RU" altLang="ru-RU" sz="2800" b="1" i="1" dirty="0">
                <a:solidFill>
                  <a:srgbClr val="141515"/>
                </a:solidFill>
              </a:rPr>
              <a:t>Испытуемый 1: </a:t>
            </a:r>
            <a:endParaRPr lang="ru-RU" altLang="ru-RU" sz="1400" dirty="0"/>
          </a:p>
        </p:txBody>
      </p:sp>
      <p:sp>
        <p:nvSpPr>
          <p:cNvPr id="51205" name="Rectangle 32"/>
          <p:cNvSpPr>
            <a:spLocks noChangeArrowheads="1"/>
          </p:cNvSpPr>
          <p:nvPr/>
        </p:nvSpPr>
        <p:spPr bwMode="auto">
          <a:xfrm>
            <a:off x="122768" y="2558019"/>
            <a:ext cx="624098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ru-RU" altLang="ru-RU" sz="2800" b="1" dirty="0">
                <a:solidFill>
                  <a:srgbClr val="141515"/>
                </a:solidFill>
                <a:latin typeface="Arial" panose="020B0604020202020204" pitchFamily="34" charset="0"/>
              </a:rPr>
              <a:t>Девочка 17 лет</a:t>
            </a:r>
            <a:r>
              <a:rPr lang="ru-RU" altLang="ru-RU" sz="2800" dirty="0">
                <a:solidFill>
                  <a:srgbClr val="141515"/>
                </a:solidFill>
                <a:latin typeface="Arial" panose="020B0604020202020204" pitchFamily="34" charset="0"/>
              </a:rPr>
              <a:t>, диагноз: </a:t>
            </a:r>
            <a:r>
              <a:rPr lang="ru-RU" altLang="ru-RU" sz="2800" b="1" i="1" dirty="0">
                <a:solidFill>
                  <a:srgbClr val="141515"/>
                </a:solidFill>
                <a:latin typeface="Arial" panose="020B0604020202020204" pitchFamily="34" charset="0"/>
              </a:rPr>
              <a:t>аутизм, умственная отсталость</a:t>
            </a:r>
            <a:endParaRPr lang="ru-RU" altLang="ru-RU" sz="1800" b="1" i="1" dirty="0">
              <a:latin typeface="Arial" panose="020B0604020202020204" pitchFamily="34" charset="0"/>
            </a:endParaRPr>
          </a:p>
        </p:txBody>
      </p:sp>
      <p:graphicFrame>
        <p:nvGraphicFramePr>
          <p:cNvPr id="51206" name="Объект 37"/>
          <p:cNvGraphicFramePr>
            <a:graphicFrameLocks noChangeAspect="1"/>
          </p:cNvGraphicFramePr>
          <p:nvPr>
            <p:extLst>
              <p:ext uri="{D42A27DB-BD31-4B8C-83A1-F6EECF244321}">
                <p14:modId xmlns:p14="http://schemas.microsoft.com/office/powerpoint/2010/main" val="1612223684"/>
              </p:ext>
            </p:extLst>
          </p:nvPr>
        </p:nvGraphicFramePr>
        <p:xfrm>
          <a:off x="9543550" y="27"/>
          <a:ext cx="2131483" cy="2557992"/>
        </p:xfrm>
        <a:graphic>
          <a:graphicData uri="http://schemas.openxmlformats.org/presentationml/2006/ole">
            <mc:AlternateContent xmlns:mc="http://schemas.openxmlformats.org/markup-compatibility/2006">
              <mc:Choice xmlns:v="urn:schemas-microsoft-com:vml" Requires="v">
                <p:oleObj spid="_x0000_s3115" name="CorelDRAW" r:id="rId5" imgW="1325880" imgH="2123640" progId="CorelDraw.Graphic.17">
                  <p:embed/>
                </p:oleObj>
              </mc:Choice>
              <mc:Fallback>
                <p:oleObj name="CorelDRAW" r:id="rId5" imgW="1325880" imgH="2123640" progId="CorelDraw.Graphic.17">
                  <p:embed/>
                  <p:pic>
                    <p:nvPicPr>
                      <p:cNvPr id="51206" name="Объект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3550" y="27"/>
                        <a:ext cx="2131483" cy="2557992"/>
                      </a:xfrm>
                      <a:prstGeom prst="rect">
                        <a:avLst/>
                      </a:prstGeom>
                      <a:noFill/>
                      <a:ln>
                        <a:noFill/>
                      </a:ln>
                      <a:extLst/>
                    </p:spPr>
                  </p:pic>
                </p:oleObj>
              </mc:Fallback>
            </mc:AlternateContent>
          </a:graphicData>
        </a:graphic>
      </p:graphicFrame>
      <p:sp>
        <p:nvSpPr>
          <p:cNvPr id="51208" name="Rectangle 18"/>
          <p:cNvSpPr>
            <a:spLocks noChangeArrowheads="1"/>
          </p:cNvSpPr>
          <p:nvPr/>
        </p:nvSpPr>
        <p:spPr bwMode="auto">
          <a:xfrm>
            <a:off x="6631709" y="941389"/>
            <a:ext cx="41527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800" b="1" i="1" dirty="0">
                <a:solidFill>
                  <a:srgbClr val="141515"/>
                </a:solidFill>
                <a:latin typeface="Arial" panose="020B0604020202020204" pitchFamily="34" charset="0"/>
              </a:rPr>
              <a:t>Испытуемый 2: </a:t>
            </a:r>
            <a:endParaRPr lang="ru-RU" altLang="ru-RU" sz="1800" dirty="0">
              <a:latin typeface="Arial" panose="020B0604020202020204" pitchFamily="34" charset="0"/>
            </a:endParaRPr>
          </a:p>
        </p:txBody>
      </p:sp>
      <p:sp>
        <p:nvSpPr>
          <p:cNvPr id="51209" name="Rectangle 20"/>
          <p:cNvSpPr>
            <a:spLocks noChangeArrowheads="1"/>
          </p:cNvSpPr>
          <p:nvPr/>
        </p:nvSpPr>
        <p:spPr bwMode="auto">
          <a:xfrm>
            <a:off x="6705599" y="2484582"/>
            <a:ext cx="527685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ru-RU" altLang="ru-RU" sz="2800" b="1" dirty="0">
                <a:solidFill>
                  <a:srgbClr val="141515"/>
                </a:solidFill>
                <a:latin typeface="Arial" panose="020B0604020202020204" pitchFamily="34" charset="0"/>
              </a:rPr>
              <a:t>Мальчик 8 лет</a:t>
            </a:r>
            <a:r>
              <a:rPr lang="ru-RU" altLang="ru-RU" sz="2800" dirty="0">
                <a:solidFill>
                  <a:srgbClr val="141515"/>
                </a:solidFill>
                <a:latin typeface="Arial" panose="020B0604020202020204" pitchFamily="34" charset="0"/>
              </a:rPr>
              <a:t>, диагноз:</a:t>
            </a:r>
            <a:r>
              <a:rPr lang="en-US" altLang="ru-RU" sz="2800" dirty="0">
                <a:solidFill>
                  <a:srgbClr val="141515"/>
                </a:solidFill>
                <a:latin typeface="Arial" panose="020B0604020202020204" pitchFamily="34" charset="0"/>
              </a:rPr>
              <a:t> </a:t>
            </a:r>
            <a:r>
              <a:rPr lang="ru-RU" altLang="ru-RU" sz="2800" b="1" i="1" dirty="0">
                <a:solidFill>
                  <a:srgbClr val="141515"/>
                </a:solidFill>
                <a:latin typeface="Arial" panose="020B0604020202020204" pitchFamily="34" charset="0"/>
              </a:rPr>
              <a:t>аутизм</a:t>
            </a:r>
            <a:r>
              <a:rPr lang="ru-RU" altLang="ru-RU" sz="2800" dirty="0">
                <a:solidFill>
                  <a:srgbClr val="141515"/>
                </a:solidFill>
                <a:latin typeface="Arial" panose="020B0604020202020204" pitchFamily="34" charset="0"/>
              </a:rPr>
              <a:t> </a:t>
            </a:r>
            <a:endParaRPr lang="ru-RU" altLang="ru-RU" sz="2800" dirty="0">
              <a:latin typeface="Arial" panose="020B0604020202020204" pitchFamily="34" charset="0"/>
            </a:endParaRPr>
          </a:p>
        </p:txBody>
      </p:sp>
      <p:sp>
        <p:nvSpPr>
          <p:cNvPr id="12" name="Объект 2"/>
          <p:cNvSpPr txBox="1">
            <a:spLocks/>
          </p:cNvSpPr>
          <p:nvPr/>
        </p:nvSpPr>
        <p:spPr>
          <a:xfrm>
            <a:off x="122767" y="3604447"/>
            <a:ext cx="11986106" cy="34059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defRPr/>
            </a:pPr>
            <a:r>
              <a:rPr lang="ru-RU" sz="3200" b="1" dirty="0" smtClean="0"/>
              <a:t>Цель исследования:   </a:t>
            </a:r>
            <a:r>
              <a:rPr lang="ru-RU" sz="3200" dirty="0" smtClean="0"/>
              <a:t>Оценить и сравнить эффективность текстовой и вербальной подсказок    при обучении детей с РАС навыку ответа на простые и сложные вопросы</a:t>
            </a:r>
            <a:endParaRPr lang="en-US" sz="3200" dirty="0" smtClean="0"/>
          </a:p>
          <a:p>
            <a:pPr algn="just">
              <a:defRPr/>
            </a:pPr>
            <a:r>
              <a:rPr lang="ru-RU" sz="3200" b="1" dirty="0" smtClean="0"/>
              <a:t>Гипотеза:</a:t>
            </a:r>
            <a:r>
              <a:rPr lang="ru-RU" sz="3200" dirty="0" smtClean="0"/>
              <a:t> при обучении поведению отвечать на сложные вопросы, то есть вопросы, имеющие несколько или много правильных ответов, текстовая подсказка будет работать эффективнее вербальной</a:t>
            </a:r>
            <a:endParaRPr lang="ru-RU" sz="3200" dirty="0"/>
          </a:p>
        </p:txBody>
      </p:sp>
    </p:spTree>
    <p:extLst>
      <p:ext uri="{BB962C8B-B14F-4D97-AF65-F5344CB8AC3E}">
        <p14:creationId xmlns:p14="http://schemas.microsoft.com/office/powerpoint/2010/main" val="46545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02519" y="-1642574"/>
            <a:ext cx="4989481" cy="8879768"/>
          </a:xfrm>
          <a:prstGeom prst="rect">
            <a:avLst/>
          </a:prstGeom>
        </p:spPr>
      </p:pic>
      <p:sp>
        <p:nvSpPr>
          <p:cNvPr id="3" name="Содержимое 2"/>
          <p:cNvSpPr txBox="1">
            <a:spLocks/>
          </p:cNvSpPr>
          <p:nvPr/>
        </p:nvSpPr>
        <p:spPr>
          <a:xfrm>
            <a:off x="73891" y="1052945"/>
            <a:ext cx="7128628" cy="26693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ru-RU" sz="3200" dirty="0" smtClean="0"/>
              <a:t>Повышенные способности </a:t>
            </a:r>
          </a:p>
          <a:p>
            <a:pPr algn="ctr">
              <a:buFont typeface="Arial" panose="020B0604020202020204" pitchFamily="34" charset="0"/>
              <a:buNone/>
            </a:pPr>
            <a:r>
              <a:rPr lang="ru-RU" sz="3200" dirty="0" smtClean="0"/>
              <a:t>к умственной деятельности</a:t>
            </a:r>
          </a:p>
          <a:p>
            <a:pPr algn="ctr">
              <a:buFont typeface="Arial" panose="020B0604020202020204" pitchFamily="34" charset="0"/>
              <a:buNone/>
            </a:pPr>
            <a:r>
              <a:rPr lang="ru-RU" sz="3200" b="1" dirty="0" smtClean="0"/>
              <a:t>+</a:t>
            </a:r>
          </a:p>
          <a:p>
            <a:pPr>
              <a:lnSpc>
                <a:spcPct val="100000"/>
              </a:lnSpc>
              <a:buFont typeface="Arial" panose="020B0604020202020204" pitchFamily="34" charset="0"/>
              <a:buNone/>
            </a:pPr>
            <a:r>
              <a:rPr lang="ru-RU" sz="3200" dirty="0" smtClean="0"/>
              <a:t>   функциональные или органические нарушения,  в том  числе - </a:t>
            </a:r>
            <a:r>
              <a:rPr lang="ru-RU" sz="3200" b="1" dirty="0" smtClean="0"/>
              <a:t>РАС</a:t>
            </a:r>
            <a:endParaRPr lang="ru-RU" sz="3200" dirty="0"/>
          </a:p>
        </p:txBody>
      </p:sp>
      <p:sp>
        <p:nvSpPr>
          <p:cNvPr id="2" name="TextBox 1"/>
          <p:cNvSpPr txBox="1"/>
          <p:nvPr/>
        </p:nvSpPr>
        <p:spPr>
          <a:xfrm>
            <a:off x="73891" y="147782"/>
            <a:ext cx="7370743" cy="707886"/>
          </a:xfrm>
          <a:prstGeom prst="rect">
            <a:avLst/>
          </a:prstGeom>
          <a:noFill/>
        </p:spPr>
        <p:txBody>
          <a:bodyPr wrap="square" rtlCol="0">
            <a:spAutoFit/>
          </a:bodyPr>
          <a:lstStyle/>
          <a:p>
            <a:r>
              <a:rPr lang="ru-RU" b="1" dirty="0">
                <a:solidFill>
                  <a:srgbClr val="C00000"/>
                </a:solidFill>
              </a:rPr>
              <a:t>«</a:t>
            </a:r>
            <a:r>
              <a:rPr lang="ru-RU" sz="4000" b="1" dirty="0">
                <a:solidFill>
                  <a:srgbClr val="C00000"/>
                </a:solidFill>
              </a:rPr>
              <a:t>ДВАЖДЫ   ОСОБЕННЫЕ» дети</a:t>
            </a:r>
            <a:endParaRPr lang="ru-RU"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5734" t="5660" r="14892" b="9220"/>
          <a:stretch/>
        </p:blipFill>
        <p:spPr>
          <a:xfrm>
            <a:off x="0" y="3625294"/>
            <a:ext cx="4690378" cy="3232706"/>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30327" t="34180" r="28505" b="12413"/>
          <a:stretch/>
        </p:blipFill>
        <p:spPr>
          <a:xfrm>
            <a:off x="4690378" y="4723147"/>
            <a:ext cx="2929622" cy="2134853"/>
          </a:xfrm>
          <a:prstGeom prst="rect">
            <a:avLst/>
          </a:prstGeom>
        </p:spPr>
      </p:pic>
    </p:spTree>
    <p:extLst>
      <p:ext uri="{BB962C8B-B14F-4D97-AF65-F5344CB8AC3E}">
        <p14:creationId xmlns:p14="http://schemas.microsoft.com/office/powerpoint/2010/main" val="2435691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Название 1"/>
          <p:cNvSpPr>
            <a:spLocks noGrp="1"/>
          </p:cNvSpPr>
          <p:nvPr>
            <p:ph type="title"/>
          </p:nvPr>
        </p:nvSpPr>
        <p:spPr>
          <a:xfrm>
            <a:off x="0" y="-480290"/>
            <a:ext cx="12192000" cy="1782617"/>
          </a:xfrm>
        </p:spPr>
        <p:txBody>
          <a:bodyPr>
            <a:normAutofit/>
          </a:bodyPr>
          <a:lstStyle/>
          <a:p>
            <a:pPr algn="ctr" eaLnBrk="1" hangingPunct="1"/>
            <a:r>
              <a:rPr lang="ru-RU" sz="2800" b="1" dirty="0">
                <a:solidFill>
                  <a:srgbClr val="002060"/>
                </a:solidFill>
              </a:rPr>
              <a:t>Оказание эффективной помощи </a:t>
            </a:r>
            <a:r>
              <a:rPr lang="ru-RU" sz="2800" b="1" dirty="0" smtClean="0">
                <a:solidFill>
                  <a:srgbClr val="002060"/>
                </a:solidFill>
              </a:rPr>
              <a:t>семьям, </a:t>
            </a:r>
            <a:r>
              <a:rPr lang="ru-RU" sz="2800" b="1" dirty="0">
                <a:solidFill>
                  <a:srgbClr val="002060"/>
                </a:solidFill>
              </a:rPr>
              <a:t>воспитывающим детей с </a:t>
            </a:r>
            <a:r>
              <a:rPr lang="ru-RU" sz="2800" b="1" dirty="0" smtClean="0">
                <a:solidFill>
                  <a:srgbClr val="002060"/>
                </a:solidFill>
              </a:rPr>
              <a:t>РАС, </a:t>
            </a:r>
            <a:r>
              <a:rPr lang="ru-RU" sz="2800" b="1" dirty="0">
                <a:solidFill>
                  <a:srgbClr val="002060"/>
                </a:solidFill>
              </a:rPr>
              <a:t>и взрослым людям с РАС </a:t>
            </a:r>
            <a:r>
              <a:rPr lang="ru-RU" sz="2800" b="1" dirty="0" smtClean="0">
                <a:solidFill>
                  <a:srgbClr val="002060"/>
                </a:solidFill>
              </a:rPr>
              <a:t>как задача </a:t>
            </a:r>
            <a:r>
              <a:rPr lang="ru-RU" sz="2800" b="1" dirty="0">
                <a:solidFill>
                  <a:srgbClr val="002060"/>
                </a:solidFill>
              </a:rPr>
              <a:t>международного сообщества</a:t>
            </a:r>
          </a:p>
        </p:txBody>
      </p:sp>
      <p:sp>
        <p:nvSpPr>
          <p:cNvPr id="24579" name="Содержимое 2"/>
          <p:cNvSpPr>
            <a:spLocks noGrp="1"/>
          </p:cNvSpPr>
          <p:nvPr>
            <p:ph idx="1"/>
          </p:nvPr>
        </p:nvSpPr>
        <p:spPr>
          <a:xfrm>
            <a:off x="101601" y="849746"/>
            <a:ext cx="12007272" cy="5874328"/>
          </a:xfrm>
        </p:spPr>
        <p:txBody>
          <a:bodyPr>
            <a:noAutofit/>
          </a:bodyPr>
          <a:lstStyle/>
          <a:p>
            <a:pPr marL="0" indent="0">
              <a:lnSpc>
                <a:spcPct val="80000"/>
              </a:lnSpc>
              <a:buNone/>
            </a:pPr>
            <a:r>
              <a:rPr lang="ru-RU" altLang="ru-RU" sz="2400" dirty="0"/>
              <a:t>“</a:t>
            </a:r>
            <a:r>
              <a:rPr lang="ru-RU" sz="2400" dirty="0"/>
              <a:t>... </a:t>
            </a:r>
            <a:r>
              <a:rPr lang="ru-RU" sz="2400" dirty="0" smtClean="0"/>
              <a:t>Современные </a:t>
            </a:r>
            <a:r>
              <a:rPr lang="ru-RU" sz="2400" dirty="0"/>
              <a:t>исследования показывают, что </a:t>
            </a:r>
            <a:r>
              <a:rPr lang="ru-RU" sz="2400" b="1" dirty="0"/>
              <a:t>раннее вмешательство </a:t>
            </a:r>
            <a:r>
              <a:rPr lang="ru-RU" sz="2400" dirty="0"/>
              <a:t>может помогать людям с признаками аутизма добиваться значительного совершенствования своих способностей. </a:t>
            </a:r>
            <a:endParaRPr lang="en-US" sz="2400" dirty="0"/>
          </a:p>
          <a:p>
            <a:pPr marL="0" indent="0">
              <a:lnSpc>
                <a:spcPct val="80000"/>
              </a:lnSpc>
              <a:buNone/>
            </a:pPr>
            <a:endParaRPr lang="en-US" sz="2400" dirty="0"/>
          </a:p>
          <a:p>
            <a:pPr marL="0" indent="0">
              <a:lnSpc>
                <a:spcPct val="80000"/>
              </a:lnSpc>
              <a:buNone/>
            </a:pPr>
            <a:r>
              <a:rPr lang="ru-RU" sz="2400" dirty="0"/>
              <a:t>Настало время потрудиться над тем, чтобы </a:t>
            </a:r>
            <a:r>
              <a:rPr lang="ru-RU" sz="2400" b="1" dirty="0"/>
              <a:t>сделать общество более инклюзивным</a:t>
            </a:r>
            <a:r>
              <a:rPr lang="ru-RU" sz="2400" dirty="0"/>
              <a:t>, выявить таланты затронутых аутизмом людей и обеспечить возможности, позволяющие им реализовать свой потенциал. Давайте продолжим работать рука об руку с людьми, у которых наблюдаются расстройства аутистического спектра, и помогать им развивать свои сильные стороны, преодолевая при этом возникающие перед ними сложности, чтобы они реализовывали свое исконное право — жить полнокровной жизнью</a:t>
            </a:r>
            <a:r>
              <a:rPr lang="ru-RU" sz="2400" dirty="0" smtClean="0"/>
              <a:t>.</a:t>
            </a:r>
          </a:p>
          <a:p>
            <a:pPr marL="0" indent="0">
              <a:lnSpc>
                <a:spcPct val="80000"/>
              </a:lnSpc>
              <a:buNone/>
            </a:pPr>
            <a:endParaRPr lang="ru-RU" sz="2400" dirty="0" smtClean="0"/>
          </a:p>
          <a:p>
            <a:pPr marL="0" indent="0">
              <a:lnSpc>
                <a:spcPct val="80000"/>
              </a:lnSpc>
              <a:buNone/>
            </a:pPr>
            <a:r>
              <a:rPr lang="ru-RU" sz="2400" dirty="0" smtClean="0"/>
              <a:t>Международное </a:t>
            </a:r>
            <a:r>
              <a:rPr lang="ru-RU" sz="2400" dirty="0"/>
              <a:t>внимание имеет насущное значение для преодоления стигматизации, неосведомленности и неадекватности структур поддержки. </a:t>
            </a:r>
            <a:endParaRPr lang="en-US" sz="2400" dirty="0"/>
          </a:p>
          <a:p>
            <a:pPr marL="0" indent="0">
              <a:lnSpc>
                <a:spcPct val="80000"/>
              </a:lnSpc>
              <a:buNone/>
            </a:pPr>
            <a:endParaRPr lang="en-US" sz="2400" dirty="0"/>
          </a:p>
          <a:p>
            <a:pPr marL="0" indent="0">
              <a:lnSpc>
                <a:spcPct val="80000"/>
              </a:lnSpc>
              <a:buNone/>
            </a:pPr>
            <a:r>
              <a:rPr lang="ru-RU" sz="2400" dirty="0" smtClean="0"/>
              <a:t> </a:t>
            </a:r>
            <a:endParaRPr lang="ru-RU" sz="2400" dirty="0"/>
          </a:p>
          <a:p>
            <a:pPr algn="r" eaLnBrk="1" hangingPunct="1">
              <a:lnSpc>
                <a:spcPct val="80000"/>
              </a:lnSpc>
              <a:buFont typeface="Wingdings 2" pitchFamily="18" charset="2"/>
              <a:buNone/>
            </a:pPr>
            <a:r>
              <a:rPr lang="ru-RU" sz="2400" dirty="0" smtClean="0"/>
              <a:t>Из </a:t>
            </a:r>
            <a:r>
              <a:rPr lang="ru-RU" sz="2400" dirty="0"/>
              <a:t>послания Генерального секретаря ООН Пан Ги Муна </a:t>
            </a:r>
          </a:p>
        </p:txBody>
      </p:sp>
      <p:pic>
        <p:nvPicPr>
          <p:cNvPr id="24580" name="Изображение 3" descr="ООН.gif"/>
          <p:cNvPicPr>
            <a:picLocks noChangeAspect="1"/>
          </p:cNvPicPr>
          <p:nvPr/>
        </p:nvPicPr>
        <p:blipFill>
          <a:blip r:embed="rId2" cstate="print"/>
          <a:srcRect/>
          <a:stretch>
            <a:fillRect/>
          </a:stretch>
        </p:blipFill>
        <p:spPr bwMode="auto">
          <a:xfrm>
            <a:off x="101601" y="5199650"/>
            <a:ext cx="2031999" cy="1524424"/>
          </a:xfrm>
          <a:prstGeom prst="rect">
            <a:avLst/>
          </a:prstGeom>
          <a:noFill/>
          <a:ln w="9525">
            <a:noFill/>
            <a:miter lim="800000"/>
            <a:headEnd/>
            <a:tailEnd/>
          </a:ln>
        </p:spPr>
      </p:pic>
    </p:spTree>
    <p:extLst>
      <p:ext uri="{BB962C8B-B14F-4D97-AF65-F5344CB8AC3E}">
        <p14:creationId xmlns:p14="http://schemas.microsoft.com/office/powerpoint/2010/main" val="423662447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В России появился первый междисциплинарный образовательный проект на тему аутизма </a:t>
            </a:r>
            <a:br>
              <a:rPr lang="ru-RU" b="1" dirty="0" smtClean="0"/>
            </a:br>
            <a:endParaRPr lang="ru-RU" dirty="0"/>
          </a:p>
        </p:txBody>
      </p:sp>
      <p:pic>
        <p:nvPicPr>
          <p:cNvPr id="4" name="Объект 3"/>
          <p:cNvPicPr>
            <a:picLocks noGrp="1" noChangeAspect="1"/>
          </p:cNvPicPr>
          <p:nvPr>
            <p:ph idx="1"/>
          </p:nvPr>
        </p:nvPicPr>
        <p:blipFill>
          <a:blip r:embed="rId2"/>
          <a:stretch>
            <a:fillRect/>
          </a:stretch>
        </p:blipFill>
        <p:spPr>
          <a:xfrm>
            <a:off x="8834959" y="2217510"/>
            <a:ext cx="3201626" cy="4351338"/>
          </a:xfrm>
          <a:prstGeom prst="rect">
            <a:avLst/>
          </a:prstGeom>
        </p:spPr>
      </p:pic>
      <p:sp>
        <p:nvSpPr>
          <p:cNvPr id="6" name="Прямоугольник 5"/>
          <p:cNvSpPr/>
          <p:nvPr/>
        </p:nvSpPr>
        <p:spPr>
          <a:xfrm>
            <a:off x="0" y="1248229"/>
            <a:ext cx="8665029" cy="5437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3"/>
          <a:stretch>
            <a:fillRect/>
          </a:stretch>
        </p:blipFill>
        <p:spPr>
          <a:xfrm>
            <a:off x="248996" y="1358219"/>
            <a:ext cx="8166863" cy="5210629"/>
          </a:xfrm>
          <a:prstGeom prst="rect">
            <a:avLst/>
          </a:prstGeom>
        </p:spPr>
      </p:pic>
    </p:spTree>
    <p:extLst>
      <p:ext uri="{BB962C8B-B14F-4D97-AF65-F5344CB8AC3E}">
        <p14:creationId xmlns:p14="http://schemas.microsoft.com/office/powerpoint/2010/main" val="4171386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831771" y="2155908"/>
            <a:ext cx="2905847" cy="4623715"/>
          </a:xfrm>
          <a:prstGeom prst="rect">
            <a:avLst/>
          </a:prstGeom>
        </p:spPr>
      </p:pic>
      <p:pic>
        <p:nvPicPr>
          <p:cNvPr id="5" name="Рисунок 4"/>
          <p:cNvPicPr>
            <a:picLocks noChangeAspect="1"/>
          </p:cNvPicPr>
          <p:nvPr/>
        </p:nvPicPr>
        <p:blipFill>
          <a:blip r:embed="rId3"/>
          <a:stretch>
            <a:fillRect/>
          </a:stretch>
        </p:blipFill>
        <p:spPr>
          <a:xfrm>
            <a:off x="237240" y="2158411"/>
            <a:ext cx="3022622" cy="4621212"/>
          </a:xfrm>
          <a:prstGeom prst="rect">
            <a:avLst/>
          </a:prstGeom>
        </p:spPr>
      </p:pic>
      <p:pic>
        <p:nvPicPr>
          <p:cNvPr id="6" name="Объект 3"/>
          <p:cNvPicPr>
            <a:picLocks noChangeAspect="1"/>
          </p:cNvPicPr>
          <p:nvPr/>
        </p:nvPicPr>
        <p:blipFill>
          <a:blip r:embed="rId4"/>
          <a:stretch>
            <a:fillRect/>
          </a:stretch>
        </p:blipFill>
        <p:spPr>
          <a:xfrm>
            <a:off x="7678057" y="2155908"/>
            <a:ext cx="3404821" cy="4627500"/>
          </a:xfrm>
          <a:prstGeom prst="rect">
            <a:avLst/>
          </a:prstGeom>
        </p:spPr>
      </p:pic>
      <p:sp>
        <p:nvSpPr>
          <p:cNvPr id="9" name="TextBox 8"/>
          <p:cNvSpPr txBox="1"/>
          <p:nvPr/>
        </p:nvSpPr>
        <p:spPr>
          <a:xfrm>
            <a:off x="-217715" y="571634"/>
            <a:ext cx="12192000" cy="954107"/>
          </a:xfrm>
          <a:prstGeom prst="rect">
            <a:avLst/>
          </a:prstGeom>
          <a:noFill/>
        </p:spPr>
        <p:txBody>
          <a:bodyPr wrap="square" rtlCol="0">
            <a:spAutoFit/>
          </a:bodyPr>
          <a:lstStyle/>
          <a:p>
            <a:pPr algn="r"/>
            <a:r>
              <a:rPr lang="ru-RU" sz="2800" b="1" dirty="0" smtClean="0"/>
              <a:t>SEED (</a:t>
            </a:r>
            <a:r>
              <a:rPr lang="ru-RU" sz="2800" b="1" dirty="0" err="1" smtClean="0"/>
              <a:t>Study</a:t>
            </a:r>
            <a:r>
              <a:rPr lang="ru-RU" sz="2800" b="1" dirty="0" smtClean="0"/>
              <a:t> </a:t>
            </a:r>
            <a:r>
              <a:rPr lang="ru-RU" sz="2800" b="1" dirty="0" err="1" smtClean="0"/>
              <a:t>to</a:t>
            </a:r>
            <a:r>
              <a:rPr lang="ru-RU" sz="2800" b="1" dirty="0" smtClean="0"/>
              <a:t> </a:t>
            </a:r>
            <a:r>
              <a:rPr lang="ru-RU" sz="2800" b="1" dirty="0" err="1" smtClean="0"/>
              <a:t>Explore</a:t>
            </a:r>
            <a:r>
              <a:rPr lang="ru-RU" sz="2800" b="1" dirty="0" smtClean="0"/>
              <a:t> </a:t>
            </a:r>
            <a:r>
              <a:rPr lang="ru-RU" sz="2800" b="1" dirty="0" err="1" smtClean="0"/>
              <a:t>Early</a:t>
            </a:r>
            <a:r>
              <a:rPr lang="ru-RU" sz="2800" b="1" dirty="0" smtClean="0"/>
              <a:t> </a:t>
            </a:r>
            <a:r>
              <a:rPr lang="ru-RU" sz="2800" b="1" dirty="0" err="1" smtClean="0"/>
              <a:t>Development</a:t>
            </a:r>
            <a:r>
              <a:rPr lang="ru-RU" sz="2800" b="1" dirty="0" smtClean="0"/>
              <a:t> — исследование раннего детского </a:t>
            </a:r>
            <a:r>
              <a:rPr lang="en-US" sz="2800" b="1" dirty="0" smtClean="0"/>
              <a:t> </a:t>
            </a:r>
            <a:r>
              <a:rPr lang="ru-RU" sz="2800" b="1" dirty="0" smtClean="0"/>
              <a:t>развития)</a:t>
            </a:r>
            <a:endParaRPr lang="ru-RU" sz="2800" b="1" dirty="0"/>
          </a:p>
        </p:txBody>
      </p:sp>
      <p:sp>
        <p:nvSpPr>
          <p:cNvPr id="10" name="Прямоугольник 9"/>
          <p:cNvSpPr/>
          <p:nvPr/>
        </p:nvSpPr>
        <p:spPr>
          <a:xfrm>
            <a:off x="237240" y="50844"/>
            <a:ext cx="2360817" cy="52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a:t>
            </a:r>
            <a:r>
              <a:rPr lang="en-US" sz="3200" b="1" dirty="0" smtClean="0">
                <a:solidFill>
                  <a:schemeClr val="tx1"/>
                </a:solidFill>
              </a:rPr>
              <a:t>aba.ru</a:t>
            </a:r>
            <a:endParaRPr lang="ru-RU" sz="3200" b="1" dirty="0">
              <a:solidFill>
                <a:schemeClr val="tx1"/>
              </a:solidFill>
            </a:endParaRPr>
          </a:p>
        </p:txBody>
      </p:sp>
      <p:sp>
        <p:nvSpPr>
          <p:cNvPr id="12" name="Прямоугольник 11"/>
          <p:cNvSpPr/>
          <p:nvPr/>
        </p:nvSpPr>
        <p:spPr>
          <a:xfrm>
            <a:off x="237241" y="1248230"/>
            <a:ext cx="10111446" cy="7403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hlinkClick r:id="rId5"/>
              </a:rPr>
              <a:t>http://journals.sagepub.com/home/aut</a:t>
            </a:r>
            <a:r>
              <a:rPr lang="ru-RU" sz="3200" b="1" dirty="0"/>
              <a:t> </a:t>
            </a:r>
            <a:r>
              <a:rPr lang="ru-RU" sz="3200" b="1" dirty="0">
                <a:solidFill>
                  <a:schemeClr val="tx1"/>
                </a:solidFill>
              </a:rPr>
              <a:t>-</a:t>
            </a:r>
            <a:r>
              <a:rPr lang="en-US" sz="3200" b="1" dirty="0">
                <a:solidFill>
                  <a:schemeClr val="tx1"/>
                </a:solidFill>
              </a:rPr>
              <a:t> </a:t>
            </a:r>
            <a:r>
              <a:rPr lang="ru-RU" sz="2800" b="1" dirty="0" smtClean="0">
                <a:solidFill>
                  <a:schemeClr val="tx1"/>
                </a:solidFill>
              </a:rPr>
              <a:t>Журнал «Аутизм»</a:t>
            </a:r>
          </a:p>
          <a:p>
            <a:pPr algn="ctr"/>
            <a:endParaRPr lang="ru-RU" dirty="0"/>
          </a:p>
        </p:txBody>
      </p:sp>
      <p:sp>
        <p:nvSpPr>
          <p:cNvPr id="16" name="Овал 15"/>
          <p:cNvSpPr/>
          <p:nvPr/>
        </p:nvSpPr>
        <p:spPr>
          <a:xfrm flipH="1">
            <a:off x="0" y="785420"/>
            <a:ext cx="152400" cy="1725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0" y="217622"/>
            <a:ext cx="152400" cy="1960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0" y="1525741"/>
            <a:ext cx="152400" cy="1579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7851106" y="94772"/>
            <a:ext cx="4165599" cy="520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http://outfund.ru/</a:t>
            </a:r>
            <a:endParaRPr lang="ru-RU" sz="3200" b="1" dirty="0">
              <a:solidFill>
                <a:schemeClr val="tx1"/>
              </a:solidFill>
            </a:endParaRPr>
          </a:p>
        </p:txBody>
      </p:sp>
    </p:spTree>
    <p:extLst>
      <p:ext uri="{BB962C8B-B14F-4D97-AF65-F5344CB8AC3E}">
        <p14:creationId xmlns:p14="http://schemas.microsoft.com/office/powerpoint/2010/main" val="4022403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0926" y="263525"/>
            <a:ext cx="4125686" cy="6380287"/>
          </a:xfrm>
          <a:prstGeom prst="rect">
            <a:avLst/>
          </a:prstGeom>
        </p:spPr>
      </p:pic>
      <p:pic>
        <p:nvPicPr>
          <p:cNvPr id="6" name="Рисунок 5"/>
          <p:cNvPicPr>
            <a:picLocks noChangeAspect="1"/>
          </p:cNvPicPr>
          <p:nvPr/>
        </p:nvPicPr>
        <p:blipFill>
          <a:blip r:embed="rId3"/>
          <a:stretch>
            <a:fillRect/>
          </a:stretch>
        </p:blipFill>
        <p:spPr>
          <a:xfrm>
            <a:off x="3863971" y="626712"/>
            <a:ext cx="6598785" cy="6235341"/>
          </a:xfrm>
          <a:prstGeom prst="rect">
            <a:avLst/>
          </a:prstGeom>
        </p:spPr>
      </p:pic>
      <p:pic>
        <p:nvPicPr>
          <p:cNvPr id="7" name="Рисунок 6"/>
          <p:cNvPicPr>
            <a:picLocks noChangeAspect="1"/>
          </p:cNvPicPr>
          <p:nvPr/>
        </p:nvPicPr>
        <p:blipFill>
          <a:blip r:embed="rId4"/>
          <a:stretch>
            <a:fillRect/>
          </a:stretch>
        </p:blipFill>
        <p:spPr>
          <a:xfrm rot="20870019">
            <a:off x="8484466" y="288544"/>
            <a:ext cx="3243943" cy="4745129"/>
          </a:xfrm>
          <a:prstGeom prst="rect">
            <a:avLst/>
          </a:prstGeom>
        </p:spPr>
      </p:pic>
    </p:spTree>
    <p:extLst>
      <p:ext uri="{BB962C8B-B14F-4D97-AF65-F5344CB8AC3E}">
        <p14:creationId xmlns:p14="http://schemas.microsoft.com/office/powerpoint/2010/main" val="1562371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1"/>
            <a:ext cx="10889343" cy="1291770"/>
          </a:xfrm>
        </p:spPr>
        <p:txBody>
          <a:bodyPr>
            <a:noAutofit/>
          </a:bodyPr>
          <a:lstStyle/>
          <a:p>
            <a:pPr algn="ctr"/>
            <a:r>
              <a:rPr lang="ru-RU" sz="8800" dirty="0" smtClean="0">
                <a:solidFill>
                  <a:srgbClr val="C00000"/>
                </a:solidFill>
                <a:latin typeface="Arial Narrow" panose="020B0606020202030204" pitchFamily="34" charset="0"/>
              </a:rPr>
              <a:t>Благодарю за внимание</a:t>
            </a:r>
            <a:endParaRPr lang="ru-RU" sz="8800" dirty="0">
              <a:solidFill>
                <a:srgbClr val="C00000"/>
              </a:solidFill>
              <a:latin typeface="Arial Narrow" panose="020B0606020202030204" pitchFamily="34" charset="0"/>
            </a:endParaRPr>
          </a:p>
        </p:txBody>
      </p:sp>
      <p:sp>
        <p:nvSpPr>
          <p:cNvPr id="3" name="Объект 2"/>
          <p:cNvSpPr>
            <a:spLocks noGrp="1"/>
          </p:cNvSpPr>
          <p:nvPr>
            <p:ph idx="1"/>
          </p:nvPr>
        </p:nvSpPr>
        <p:spPr>
          <a:xfrm>
            <a:off x="838200" y="2859314"/>
            <a:ext cx="10889342" cy="3317649"/>
          </a:xfrm>
        </p:spPr>
        <p:txBody>
          <a:bodyPr>
            <a:normAutofit/>
          </a:bodyPr>
          <a:lstStyle/>
          <a:p>
            <a:pPr marL="0" indent="0" algn="r">
              <a:buNone/>
            </a:pPr>
            <a:r>
              <a:rPr lang="en-US" sz="5400" dirty="0" smtClean="0">
                <a:hlinkClick r:id="rId2"/>
              </a:rPr>
              <a:t>atrubicyna@ngs.ru</a:t>
            </a:r>
            <a:endParaRPr lang="ru-RU" sz="5400" dirty="0" smtClean="0"/>
          </a:p>
          <a:p>
            <a:pPr marL="0" indent="0" algn="r">
              <a:buNone/>
            </a:pPr>
            <a:endParaRPr lang="ru-RU" sz="5400" dirty="0" smtClean="0"/>
          </a:p>
          <a:p>
            <a:pPr marL="0" indent="0" algn="r">
              <a:buNone/>
            </a:pPr>
            <a:r>
              <a:rPr lang="en-US" sz="5400" u="sng" dirty="0" smtClean="0"/>
              <a:t>www.aba.nsu.ru</a:t>
            </a:r>
            <a:endParaRPr lang="ru-RU" sz="5400" u="sng" dirty="0" smtClean="0"/>
          </a:p>
          <a:p>
            <a:pPr marL="0" indent="0" algn="ctr">
              <a:buNone/>
            </a:pPr>
            <a:endParaRPr lang="ru-RU" sz="5400" dirty="0"/>
          </a:p>
        </p:txBody>
      </p:sp>
      <p:pic>
        <p:nvPicPr>
          <p:cNvPr id="5"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l="10131" t="6431" r="16805"/>
          <a:stretch/>
        </p:blipFill>
        <p:spPr>
          <a:xfrm>
            <a:off x="0" y="1553028"/>
            <a:ext cx="5907314" cy="5653980"/>
          </a:xfrm>
          <a:prstGeom prst="rect">
            <a:avLst/>
          </a:prstGeom>
        </p:spPr>
      </p:pic>
    </p:spTree>
    <p:extLst>
      <p:ext uri="{BB962C8B-B14F-4D97-AF65-F5344CB8AC3E}">
        <p14:creationId xmlns:p14="http://schemas.microsoft.com/office/powerpoint/2010/main" val="2008964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283200" y="0"/>
            <a:ext cx="6908799" cy="6857999"/>
          </a:xfrm>
        </p:spPr>
        <p:txBody>
          <a:bodyPr>
            <a:noAutofit/>
          </a:bodyPr>
          <a:lstStyle/>
          <a:p>
            <a:pPr marL="0" indent="0">
              <a:buNone/>
            </a:pPr>
            <a:r>
              <a:rPr lang="ru-RU" sz="3200" b="1" dirty="0" smtClean="0"/>
              <a:t>14 мая 2018 года </a:t>
            </a:r>
            <a:r>
              <a:rPr lang="ru-RU" sz="3200" dirty="0" smtClean="0"/>
              <a:t>российская ассоциация родительских организаций "Аутизм-Регионы" по результатам голосования на Генеральной ассамблее "Аутизм-Европа" в Роттердаме стала полным членом организации </a:t>
            </a:r>
            <a:r>
              <a:rPr lang="en-US" sz="3200" dirty="0" smtClean="0"/>
              <a:t>“Autism-Europe”</a:t>
            </a:r>
            <a:r>
              <a:rPr lang="ru-RU" sz="3200" dirty="0" smtClean="0"/>
              <a:t>- </a:t>
            </a:r>
            <a:br>
              <a:rPr lang="ru-RU" sz="3200" dirty="0" smtClean="0"/>
            </a:br>
            <a:r>
              <a:rPr lang="ru-RU" sz="3200" dirty="0" smtClean="0"/>
              <a:t>самой известной и влиятельной международной ассоциации, занимающейся вопросами аутизма, трансляцией лучшего опыта, совершенствованием законов Евросоюза, направленных на улучшение качества жизни людей с РАС.</a:t>
            </a:r>
            <a:endParaRPr lang="ru-RU" sz="3200" dirty="0"/>
          </a:p>
        </p:txBody>
      </p:sp>
      <p:pic>
        <p:nvPicPr>
          <p:cNvPr id="4" name="Рисунок 3"/>
          <p:cNvPicPr>
            <a:picLocks noChangeAspect="1"/>
          </p:cNvPicPr>
          <p:nvPr/>
        </p:nvPicPr>
        <p:blipFill rotWithShape="1">
          <a:blip r:embed="rId2"/>
          <a:srcRect l="28729" t="4556" r="25128" b="5554"/>
          <a:stretch/>
        </p:blipFill>
        <p:spPr>
          <a:xfrm>
            <a:off x="0" y="-123421"/>
            <a:ext cx="2307773" cy="4738914"/>
          </a:xfrm>
          <a:prstGeom prst="rect">
            <a:avLst/>
          </a:prstGeom>
        </p:spPr>
      </p:pic>
      <p:pic>
        <p:nvPicPr>
          <p:cNvPr id="5" name="Рисунок 4"/>
          <p:cNvPicPr>
            <a:picLocks noChangeAspect="1"/>
          </p:cNvPicPr>
          <p:nvPr/>
        </p:nvPicPr>
        <p:blipFill>
          <a:blip r:embed="rId3"/>
          <a:stretch>
            <a:fillRect/>
          </a:stretch>
        </p:blipFill>
        <p:spPr>
          <a:xfrm>
            <a:off x="595086" y="2156194"/>
            <a:ext cx="4557485" cy="4701806"/>
          </a:xfrm>
          <a:prstGeom prst="rect">
            <a:avLst/>
          </a:prstGeom>
        </p:spPr>
      </p:pic>
    </p:spTree>
    <p:extLst>
      <p:ext uri="{BB962C8B-B14F-4D97-AF65-F5344CB8AC3E}">
        <p14:creationId xmlns:p14="http://schemas.microsoft.com/office/powerpoint/2010/main" val="1240575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283200" y="0"/>
            <a:ext cx="6908799" cy="6857999"/>
          </a:xfrm>
        </p:spPr>
        <p:txBody>
          <a:bodyPr>
            <a:noAutofit/>
          </a:bodyPr>
          <a:lstStyle/>
          <a:p>
            <a:pPr marL="0" indent="0">
              <a:buNone/>
            </a:pPr>
            <a:r>
              <a:rPr lang="ru-RU" sz="3200" b="1" dirty="0" smtClean="0"/>
              <a:t>14 мая 2018 года </a:t>
            </a:r>
            <a:r>
              <a:rPr lang="ru-RU" sz="3200" dirty="0" smtClean="0"/>
              <a:t>российская ассоциация родительских организаций "Аутизм-Регионы" по результатам голосования на Генеральной ассамблее "Аутизм-Европа" в Роттердаме стала полным членом организации </a:t>
            </a:r>
            <a:r>
              <a:rPr lang="en-US" sz="3200" dirty="0" smtClean="0"/>
              <a:t>“Autism-Europe”</a:t>
            </a:r>
            <a:r>
              <a:rPr lang="ru-RU" sz="3200" dirty="0" smtClean="0"/>
              <a:t>- </a:t>
            </a:r>
            <a:br>
              <a:rPr lang="ru-RU" sz="3200" dirty="0" smtClean="0"/>
            </a:br>
            <a:r>
              <a:rPr lang="ru-RU" sz="3200" dirty="0" smtClean="0"/>
              <a:t>самой известной и влиятельной международной ассоциации, занимающейся вопросами аутизма, трансляцией лучшего опыта, совершенствованием законов Евросоюза, направленных на улучшение качества жизни людей с РАС.</a:t>
            </a:r>
            <a:endParaRPr lang="ru-RU" sz="3200" dirty="0"/>
          </a:p>
        </p:txBody>
      </p:sp>
      <p:pic>
        <p:nvPicPr>
          <p:cNvPr id="4" name="Рисунок 3"/>
          <p:cNvPicPr>
            <a:picLocks noChangeAspect="1"/>
          </p:cNvPicPr>
          <p:nvPr/>
        </p:nvPicPr>
        <p:blipFill rotWithShape="1">
          <a:blip r:embed="rId2"/>
          <a:srcRect l="28729" t="4556" r="25128" b="5554"/>
          <a:stretch/>
        </p:blipFill>
        <p:spPr>
          <a:xfrm>
            <a:off x="0" y="0"/>
            <a:ext cx="2307773" cy="4738914"/>
          </a:xfrm>
          <a:prstGeom prst="rect">
            <a:avLst/>
          </a:prstGeom>
        </p:spPr>
      </p:pic>
      <p:pic>
        <p:nvPicPr>
          <p:cNvPr id="5" name="Рисунок 4"/>
          <p:cNvPicPr>
            <a:picLocks noChangeAspect="1"/>
          </p:cNvPicPr>
          <p:nvPr/>
        </p:nvPicPr>
        <p:blipFill>
          <a:blip r:embed="rId3"/>
          <a:stretch>
            <a:fillRect/>
          </a:stretch>
        </p:blipFill>
        <p:spPr>
          <a:xfrm>
            <a:off x="539496" y="2278743"/>
            <a:ext cx="4496959" cy="4594618"/>
          </a:xfrm>
          <a:prstGeom prst="rect">
            <a:avLst/>
          </a:prstGeom>
        </p:spPr>
      </p:pic>
      <p:sp>
        <p:nvSpPr>
          <p:cNvPr id="2" name="Прямоугольник 1"/>
          <p:cNvSpPr/>
          <p:nvPr/>
        </p:nvSpPr>
        <p:spPr>
          <a:xfrm>
            <a:off x="2307773" y="0"/>
            <a:ext cx="9884226" cy="348342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4000" dirty="0" smtClean="0">
                <a:solidFill>
                  <a:srgbClr val="C00000"/>
                </a:solidFill>
              </a:rPr>
              <a:t>«… </a:t>
            </a:r>
            <a:r>
              <a:rPr lang="ru-RU" sz="4400" dirty="0" smtClean="0">
                <a:solidFill>
                  <a:srgbClr val="C00000"/>
                </a:solidFill>
              </a:rPr>
              <a:t>уже пора перестать говорить об эффективности ABA, как мы не говорим об эффективности медицины, математики и </a:t>
            </a:r>
            <a:r>
              <a:rPr lang="ru-RU" sz="4400" dirty="0" err="1" smtClean="0">
                <a:solidFill>
                  <a:srgbClr val="C00000"/>
                </a:solidFill>
              </a:rPr>
              <a:t>аэротермодинамики</a:t>
            </a:r>
            <a:r>
              <a:rPr lang="ru-RU" sz="4400" dirty="0" smtClean="0">
                <a:solidFill>
                  <a:srgbClr val="C00000"/>
                </a:solidFill>
              </a:rPr>
              <a:t>.»</a:t>
            </a:r>
          </a:p>
          <a:p>
            <a:pPr algn="r"/>
            <a:r>
              <a:rPr lang="ru-RU" sz="3200" i="1" dirty="0" smtClean="0">
                <a:solidFill>
                  <a:srgbClr val="C00000"/>
                </a:solidFill>
              </a:rPr>
              <a:t>Евгений Бондарь</a:t>
            </a:r>
          </a:p>
          <a:p>
            <a:pPr algn="ctr"/>
            <a:endParaRPr lang="ru-RU" dirty="0"/>
          </a:p>
        </p:txBody>
      </p:sp>
    </p:spTree>
    <p:extLst>
      <p:ext uri="{BB962C8B-B14F-4D97-AF65-F5344CB8AC3E}">
        <p14:creationId xmlns:p14="http://schemas.microsoft.com/office/powerpoint/2010/main" val="2640660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629" y="-101601"/>
            <a:ext cx="11945257" cy="1567543"/>
          </a:xfrm>
        </p:spPr>
        <p:txBody>
          <a:bodyPr>
            <a:normAutofit fontScale="90000"/>
          </a:bodyPr>
          <a:lstStyle/>
          <a:p>
            <a:pPr algn="ctr"/>
            <a:r>
              <a:rPr lang="ru-RU" sz="8000" b="1" dirty="0" smtClean="0">
                <a:solidFill>
                  <a:srgbClr val="C00000"/>
                </a:solidFill>
              </a:rPr>
              <a:t>Что общего </a:t>
            </a:r>
            <a:r>
              <a:rPr lang="ru-RU" b="1" dirty="0" smtClean="0"/>
              <a:t/>
            </a:r>
            <a:br>
              <a:rPr lang="ru-RU" b="1" dirty="0" smtClean="0"/>
            </a:br>
            <a:r>
              <a:rPr lang="ru-RU" b="1" dirty="0" smtClean="0"/>
              <a:t>у математики и прикладного анализа поведения? </a:t>
            </a:r>
            <a:endParaRPr lang="ru-RU" b="1" dirty="0"/>
          </a:p>
        </p:txBody>
      </p:sp>
      <p:pic>
        <p:nvPicPr>
          <p:cNvPr id="4" name="Объект 3"/>
          <p:cNvPicPr>
            <a:picLocks noGrp="1" noChangeAspect="1"/>
          </p:cNvPicPr>
          <p:nvPr>
            <p:ph idx="1"/>
          </p:nvPr>
        </p:nvPicPr>
        <p:blipFill>
          <a:blip r:embed="rId2"/>
          <a:stretch>
            <a:fillRect/>
          </a:stretch>
        </p:blipFill>
        <p:spPr>
          <a:xfrm>
            <a:off x="130629" y="1636358"/>
            <a:ext cx="4856844" cy="5069242"/>
          </a:xfrm>
          <a:prstGeom prst="rect">
            <a:avLst/>
          </a:prstGeom>
        </p:spPr>
      </p:pic>
      <p:sp>
        <p:nvSpPr>
          <p:cNvPr id="5" name="Прямоугольник 4"/>
          <p:cNvSpPr/>
          <p:nvPr/>
        </p:nvSpPr>
        <p:spPr>
          <a:xfrm>
            <a:off x="5109029" y="1636359"/>
            <a:ext cx="7024913" cy="50692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r>
              <a:rPr lang="ru-RU" sz="2800" dirty="0" smtClean="0">
                <a:solidFill>
                  <a:schemeClr val="tx1"/>
                </a:solidFill>
              </a:rPr>
              <a:t>Несколько исходных положений - постулатов и аксиом</a:t>
            </a:r>
          </a:p>
          <a:p>
            <a:pPr marL="514350" indent="-514350">
              <a:buAutoNum type="arabicPeriod"/>
            </a:pPr>
            <a:r>
              <a:rPr lang="ru-RU" sz="2800" dirty="0" smtClean="0">
                <a:solidFill>
                  <a:schemeClr val="tx1"/>
                </a:solidFill>
              </a:rPr>
              <a:t>Точность и однозначность всех без исключения определений и процедур</a:t>
            </a:r>
          </a:p>
          <a:p>
            <a:pPr marL="514350" indent="-514350">
              <a:buAutoNum type="arabicPeriod"/>
            </a:pPr>
            <a:r>
              <a:rPr lang="ru-RU" sz="2800" dirty="0" smtClean="0">
                <a:solidFill>
                  <a:schemeClr val="tx1"/>
                </a:solidFill>
              </a:rPr>
              <a:t>Возможность решения каждой задачи разными способами</a:t>
            </a:r>
          </a:p>
          <a:p>
            <a:pPr marL="514350" indent="-514350">
              <a:buAutoNum type="arabicPeriod"/>
            </a:pPr>
            <a:r>
              <a:rPr lang="ru-RU" sz="2800" dirty="0" smtClean="0">
                <a:solidFill>
                  <a:schemeClr val="tx1"/>
                </a:solidFill>
              </a:rPr>
              <a:t>Лучшим решением задачи считается, как правило, самое простое и короткое решение</a:t>
            </a:r>
          </a:p>
          <a:p>
            <a:pPr marL="514350" indent="-514350">
              <a:buAutoNum type="arabicPeriod"/>
            </a:pPr>
            <a:r>
              <a:rPr lang="ru-RU" sz="2800" dirty="0" smtClean="0">
                <a:solidFill>
                  <a:schemeClr val="tx1"/>
                </a:solidFill>
              </a:rPr>
              <a:t>Отражает базовый уровень законов мироздания</a:t>
            </a:r>
          </a:p>
          <a:p>
            <a:pPr marL="514350" indent="-514350">
              <a:buAutoNum type="arabicPeriod"/>
            </a:pPr>
            <a:r>
              <a:rPr lang="ru-RU" sz="2800" dirty="0" smtClean="0">
                <a:solidFill>
                  <a:schemeClr val="tx1"/>
                </a:solidFill>
              </a:rPr>
              <a:t>Универсален – применим везде</a:t>
            </a:r>
            <a:endParaRPr lang="ru-RU" sz="2800" dirty="0">
              <a:solidFill>
                <a:schemeClr val="tx1"/>
              </a:solidFill>
            </a:endParaRPr>
          </a:p>
        </p:txBody>
      </p:sp>
    </p:spTree>
    <p:extLst>
      <p:ext uri="{BB962C8B-B14F-4D97-AF65-F5344CB8AC3E}">
        <p14:creationId xmlns:p14="http://schemas.microsoft.com/office/powerpoint/2010/main" val="375310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568" y="365125"/>
            <a:ext cx="11961340" cy="1325563"/>
          </a:xfrm>
        </p:spPr>
        <p:txBody>
          <a:bodyPr>
            <a:noAutofit/>
          </a:bodyPr>
          <a:lstStyle/>
          <a:p>
            <a:r>
              <a:rPr lang="ru-RU" sz="6000" b="1" dirty="0" smtClean="0">
                <a:solidFill>
                  <a:srgbClr val="C00000"/>
                </a:solidFill>
              </a:rPr>
              <a:t>Базовая модель анализа поведения</a:t>
            </a:r>
            <a:endParaRPr lang="ru-RU" sz="6000" b="1" dirty="0">
              <a:solidFill>
                <a:srgbClr val="C00000"/>
              </a:solidFill>
            </a:endParaRPr>
          </a:p>
        </p:txBody>
      </p:sp>
      <p:sp>
        <p:nvSpPr>
          <p:cNvPr id="4" name="Овал 3"/>
          <p:cNvSpPr/>
          <p:nvPr/>
        </p:nvSpPr>
        <p:spPr>
          <a:xfrm>
            <a:off x="494270" y="1690688"/>
            <a:ext cx="11590638" cy="5231027"/>
          </a:xfrm>
          <a:prstGeom prst="ellipse">
            <a:avLst/>
          </a:prstGeom>
          <a:solidFill>
            <a:srgbClr val="DEA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a:t>
            </a:r>
            <a:endParaRPr lang="ru-RU" dirty="0"/>
          </a:p>
        </p:txBody>
      </p:sp>
      <p:sp>
        <p:nvSpPr>
          <p:cNvPr id="5" name="Прямоугольник 4"/>
          <p:cNvSpPr/>
          <p:nvPr/>
        </p:nvSpPr>
        <p:spPr>
          <a:xfrm>
            <a:off x="1088571" y="3512457"/>
            <a:ext cx="3516380" cy="119958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5">
                    <a:lumMod val="50000"/>
                  </a:schemeClr>
                </a:solidFill>
              </a:rPr>
              <a:t>СТИМУЛЫ, ПРЕДШЕСТВУЮЩИЕ ПОВЕДЕНИЮ</a:t>
            </a:r>
            <a:endParaRPr lang="ru-RU" sz="2800" b="1" dirty="0">
              <a:solidFill>
                <a:schemeClr val="accent5">
                  <a:lumMod val="50000"/>
                </a:schemeClr>
              </a:solidFill>
            </a:endParaRPr>
          </a:p>
        </p:txBody>
      </p:sp>
      <p:sp>
        <p:nvSpPr>
          <p:cNvPr id="6" name="Прямоугольник 5"/>
          <p:cNvSpPr/>
          <p:nvPr/>
        </p:nvSpPr>
        <p:spPr>
          <a:xfrm>
            <a:off x="8188411" y="3512457"/>
            <a:ext cx="3263360" cy="119958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5">
                    <a:lumMod val="50000"/>
                  </a:schemeClr>
                </a:solidFill>
              </a:rPr>
              <a:t>ПОСЛЕДСТВИЯ ПОВЕДЕНИЯ</a:t>
            </a:r>
            <a:endParaRPr lang="ru-RU" sz="2800" b="1" dirty="0">
              <a:solidFill>
                <a:schemeClr val="accent5">
                  <a:lumMod val="50000"/>
                </a:schemeClr>
              </a:solidFill>
            </a:endParaRPr>
          </a:p>
        </p:txBody>
      </p:sp>
      <p:sp>
        <p:nvSpPr>
          <p:cNvPr id="7" name="Прямоугольник 6"/>
          <p:cNvSpPr/>
          <p:nvPr/>
        </p:nvSpPr>
        <p:spPr>
          <a:xfrm>
            <a:off x="5329883" y="3512457"/>
            <a:ext cx="2108885" cy="119958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5">
                    <a:lumMod val="50000"/>
                  </a:schemeClr>
                </a:solidFill>
              </a:rPr>
              <a:t>ПОВЕДЕНИЕ</a:t>
            </a:r>
            <a:endParaRPr lang="ru-RU" sz="2800" b="1" dirty="0">
              <a:solidFill>
                <a:schemeClr val="accent5">
                  <a:lumMod val="50000"/>
                </a:schemeClr>
              </a:solidFill>
            </a:endParaRPr>
          </a:p>
        </p:txBody>
      </p:sp>
      <p:sp>
        <p:nvSpPr>
          <p:cNvPr id="8" name="TextBox 7"/>
          <p:cNvSpPr txBox="1"/>
          <p:nvPr/>
        </p:nvSpPr>
        <p:spPr>
          <a:xfrm>
            <a:off x="2078543" y="2247008"/>
            <a:ext cx="8636275" cy="923330"/>
          </a:xfrm>
          <a:prstGeom prst="rect">
            <a:avLst/>
          </a:prstGeom>
          <a:noFill/>
        </p:spPr>
        <p:txBody>
          <a:bodyPr wrap="square" rtlCol="0">
            <a:spAutoFit/>
          </a:bodyPr>
          <a:lstStyle/>
          <a:p>
            <a:pPr algn="ctr"/>
            <a:r>
              <a:rPr lang="ru-RU" sz="5400" b="1" dirty="0" smtClean="0">
                <a:solidFill>
                  <a:schemeClr val="accent5">
                    <a:lumMod val="50000"/>
                  </a:schemeClr>
                </a:solidFill>
              </a:rPr>
              <a:t>ОКРУЖАЮЩАЯ СРЕДА</a:t>
            </a:r>
            <a:endParaRPr lang="ru-RU" sz="5400" b="1" dirty="0">
              <a:solidFill>
                <a:schemeClr val="accent5">
                  <a:lumMod val="50000"/>
                </a:schemeClr>
              </a:solidFill>
            </a:endParaRPr>
          </a:p>
        </p:txBody>
      </p:sp>
      <p:sp>
        <p:nvSpPr>
          <p:cNvPr id="9" name="Стрелка вправо 8"/>
          <p:cNvSpPr/>
          <p:nvPr/>
        </p:nvSpPr>
        <p:spPr>
          <a:xfrm>
            <a:off x="4753232" y="3889829"/>
            <a:ext cx="453082" cy="49270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7587048" y="3838890"/>
            <a:ext cx="453082" cy="54672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2559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97000" y="-99392"/>
            <a:ext cx="9042399" cy="1623392"/>
          </a:xfrm>
        </p:spPr>
        <p:txBody>
          <a:bodyPr>
            <a:normAutofit/>
          </a:bodyPr>
          <a:lstStyle/>
          <a:p>
            <a:pPr algn="ctr"/>
            <a:r>
              <a:rPr lang="ru-RU" sz="5400" b="1" u="sng" dirty="0" smtClean="0">
                <a:solidFill>
                  <a:srgbClr val="002060"/>
                </a:solidFill>
                <a:latin typeface="+mn-lt"/>
              </a:rPr>
              <a:t>Базовые принципы </a:t>
            </a:r>
            <a:br>
              <a:rPr lang="ru-RU" sz="5400" b="1" u="sng" dirty="0" smtClean="0">
                <a:solidFill>
                  <a:srgbClr val="002060"/>
                </a:solidFill>
                <a:latin typeface="+mn-lt"/>
              </a:rPr>
            </a:br>
            <a:r>
              <a:rPr lang="ru-RU" sz="5400" b="1" u="sng" dirty="0" smtClean="0">
                <a:solidFill>
                  <a:srgbClr val="002060"/>
                </a:solidFill>
                <a:latin typeface="+mn-lt"/>
              </a:rPr>
              <a:t>формирования поведения:</a:t>
            </a:r>
            <a:endParaRPr lang="ru-RU" sz="5400" b="1" dirty="0">
              <a:latin typeface="+mn-lt"/>
            </a:endParaRPr>
          </a:p>
        </p:txBody>
      </p:sp>
      <p:sp>
        <p:nvSpPr>
          <p:cNvPr id="3" name="Объект 2"/>
          <p:cNvSpPr>
            <a:spLocks noGrp="1"/>
          </p:cNvSpPr>
          <p:nvPr>
            <p:ph idx="1"/>
          </p:nvPr>
        </p:nvSpPr>
        <p:spPr>
          <a:xfrm>
            <a:off x="127000" y="1896533"/>
            <a:ext cx="11963400" cy="4834467"/>
          </a:xfrm>
        </p:spPr>
        <p:txBody>
          <a:bodyPr>
            <a:normAutofit/>
          </a:bodyPr>
          <a:lstStyle/>
          <a:p>
            <a:r>
              <a:rPr lang="ru-RU" sz="4800" b="1" dirty="0" smtClean="0"/>
              <a:t>Повторяется </a:t>
            </a:r>
            <a:r>
              <a:rPr lang="ru-RU" sz="4800" b="1" dirty="0">
                <a:solidFill>
                  <a:srgbClr val="C00000"/>
                </a:solidFill>
              </a:rPr>
              <a:t>ТОЛЬКО</a:t>
            </a:r>
            <a:r>
              <a:rPr lang="ru-RU" sz="4800" b="1" dirty="0"/>
              <a:t> то поведение, </a:t>
            </a:r>
            <a:r>
              <a:rPr lang="ru-RU" sz="4800" b="1" dirty="0" smtClean="0"/>
              <a:t>которое </a:t>
            </a:r>
            <a:r>
              <a:rPr lang="ru-RU" sz="4800" b="1" dirty="0"/>
              <a:t>получает </a:t>
            </a:r>
            <a:r>
              <a:rPr lang="ru-RU" sz="4800" b="1" dirty="0" smtClean="0"/>
              <a:t>подкрепление</a:t>
            </a:r>
          </a:p>
          <a:p>
            <a:r>
              <a:rPr lang="ru-RU" sz="4800" b="1" dirty="0" smtClean="0"/>
              <a:t>Подкреплением </a:t>
            </a:r>
            <a:r>
              <a:rPr lang="ru-RU" sz="4800" b="1" dirty="0"/>
              <a:t>может </a:t>
            </a:r>
            <a:r>
              <a:rPr lang="ru-RU" sz="4800" b="1" dirty="0" smtClean="0"/>
              <a:t>быть </a:t>
            </a:r>
            <a:r>
              <a:rPr lang="ru-RU" sz="4800" b="1" dirty="0">
                <a:solidFill>
                  <a:srgbClr val="C00000"/>
                </a:solidFill>
              </a:rPr>
              <a:t>ЧТО УГОДНО</a:t>
            </a:r>
          </a:p>
          <a:p>
            <a:r>
              <a:rPr lang="ru-RU" sz="4800" b="1" dirty="0" smtClean="0"/>
              <a:t>Подкрепление </a:t>
            </a:r>
            <a:r>
              <a:rPr lang="ru-RU" sz="4800" b="1" dirty="0"/>
              <a:t>должно предоставляться </a:t>
            </a:r>
            <a:r>
              <a:rPr lang="ru-RU" sz="4800" b="1" dirty="0">
                <a:solidFill>
                  <a:srgbClr val="C00000"/>
                </a:solidFill>
              </a:rPr>
              <a:t>ТОЛЬКО</a:t>
            </a:r>
            <a:r>
              <a:rPr lang="ru-RU" sz="4800" b="1" dirty="0"/>
              <a:t> </a:t>
            </a:r>
            <a:r>
              <a:rPr lang="ru-RU" sz="4800" b="1" dirty="0">
                <a:solidFill>
                  <a:srgbClr val="7030A0"/>
                </a:solidFill>
              </a:rPr>
              <a:t>СРАЗУ</a:t>
            </a:r>
            <a:r>
              <a:rPr lang="ru-RU" sz="4800" b="1" dirty="0"/>
              <a:t> </a:t>
            </a:r>
            <a:r>
              <a:rPr lang="ru-RU" sz="4800" b="1" dirty="0">
                <a:solidFill>
                  <a:srgbClr val="0070C0"/>
                </a:solidFill>
              </a:rPr>
              <a:t>ПОСЛЕ</a:t>
            </a:r>
            <a:r>
              <a:rPr lang="ru-RU" sz="4800" b="1" dirty="0"/>
              <a:t> поведения и в определённом </a:t>
            </a:r>
            <a:r>
              <a:rPr lang="ru-RU" sz="4800" b="1" dirty="0" smtClean="0"/>
              <a:t>количестве</a:t>
            </a:r>
            <a:endParaRPr lang="ru-RU" sz="3200" b="1" dirty="0"/>
          </a:p>
          <a:p>
            <a:pPr marL="0" indent="0">
              <a:buNone/>
            </a:pPr>
            <a:endParaRPr lang="ru-RU" sz="2400" b="1" dirty="0"/>
          </a:p>
          <a:p>
            <a:endParaRPr lang="ru-RU" dirty="0"/>
          </a:p>
          <a:p>
            <a:endParaRPr lang="ru-RU" dirty="0"/>
          </a:p>
        </p:txBody>
      </p:sp>
    </p:spTree>
    <p:extLst>
      <p:ext uri="{BB962C8B-B14F-4D97-AF65-F5344CB8AC3E}">
        <p14:creationId xmlns:p14="http://schemas.microsoft.com/office/powerpoint/2010/main" val="3293338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818" y="66501"/>
            <a:ext cx="11770821" cy="1097281"/>
          </a:xfrm>
        </p:spPr>
        <p:txBody>
          <a:bodyPr>
            <a:noAutofit/>
          </a:bodyPr>
          <a:lstStyle/>
          <a:p>
            <a:pPr algn="ctr"/>
            <a:r>
              <a:rPr lang="ru-RU" sz="5400" b="1" dirty="0">
                <a:solidFill>
                  <a:srgbClr val="FF0000"/>
                </a:solidFill>
                <a:latin typeface="Bookman Old Style" panose="02050604050505020204" pitchFamily="18" charset="0"/>
              </a:rPr>
              <a:t>Как нам учить детей</a:t>
            </a:r>
            <a:r>
              <a:rPr lang="ru-RU" sz="5400" b="1" dirty="0" smtClean="0">
                <a:solidFill>
                  <a:srgbClr val="FF0000"/>
                </a:solidFill>
                <a:latin typeface="Bookman Old Style" panose="02050604050505020204" pitchFamily="18" charset="0"/>
              </a:rPr>
              <a:t>? </a:t>
            </a:r>
            <a:br>
              <a:rPr lang="ru-RU" sz="5400" b="1" dirty="0" smtClean="0">
                <a:solidFill>
                  <a:srgbClr val="FF0000"/>
                </a:solidFill>
                <a:latin typeface="Bookman Old Style" panose="02050604050505020204" pitchFamily="18" charset="0"/>
              </a:rPr>
            </a:br>
            <a:r>
              <a:rPr lang="ru-RU" sz="3600" dirty="0" smtClean="0">
                <a:solidFill>
                  <a:srgbClr val="C00000"/>
                </a:solidFill>
                <a:latin typeface="Bookman Old Style" panose="02050604050505020204" pitchFamily="18" charset="0"/>
              </a:rPr>
              <a:t>(топ-6 вопросов от родителей и педагогов)</a:t>
            </a:r>
            <a:endParaRPr lang="ru-RU" sz="3600" dirty="0">
              <a:solidFill>
                <a:srgbClr val="C00000"/>
              </a:solidFill>
              <a:latin typeface="Bookman Old Style" panose="02050604050505020204" pitchFamily="18" charset="0"/>
            </a:endParaRPr>
          </a:p>
        </p:txBody>
      </p:sp>
      <p:sp>
        <p:nvSpPr>
          <p:cNvPr id="3" name="Объект 2"/>
          <p:cNvSpPr>
            <a:spLocks noGrp="1"/>
          </p:cNvSpPr>
          <p:nvPr>
            <p:ph idx="1"/>
          </p:nvPr>
        </p:nvSpPr>
        <p:spPr>
          <a:xfrm>
            <a:off x="0" y="1579417"/>
            <a:ext cx="12192000" cy="5278581"/>
          </a:xfrm>
        </p:spPr>
        <p:txBody>
          <a:bodyPr>
            <a:normAutofit fontScale="92500" lnSpcReduction="10000"/>
          </a:bodyPr>
          <a:lstStyle/>
          <a:p>
            <a:pPr lvl="0"/>
            <a:r>
              <a:rPr lang="ru-RU" altLang="ru-RU" sz="3200" b="1" dirty="0">
                <a:ea typeface="Calibri" panose="020F0502020204030204" pitchFamily="34" charset="0"/>
                <a:cs typeface="Courier New" panose="02070309020205020404" pitchFamily="49" charset="0"/>
              </a:rPr>
              <a:t>«Самая большая проблема - нежелание сотрудничать, невнимательность, неусидчивость</a:t>
            </a:r>
            <a:r>
              <a:rPr lang="ru-RU" altLang="ru-RU" sz="3200" b="1" dirty="0"/>
              <a:t>»</a:t>
            </a:r>
          </a:p>
          <a:p>
            <a:r>
              <a:rPr lang="ru-RU" sz="3200" b="1" dirty="0">
                <a:solidFill>
                  <a:schemeClr val="accent5">
                    <a:lumMod val="75000"/>
                  </a:schemeClr>
                </a:solidFill>
              </a:rPr>
              <a:t>«Как вовлекать в обычные бытовые дела (помыть посуду, попечь печеньки), в игры, где есть какие-то правила?»</a:t>
            </a:r>
          </a:p>
          <a:p>
            <a:r>
              <a:rPr lang="ru-RU" sz="3200" b="1" dirty="0"/>
              <a:t>«Какие методы поощрения использовать для детей, которые не понимают речь?»</a:t>
            </a:r>
          </a:p>
          <a:p>
            <a:r>
              <a:rPr lang="ru-RU" sz="3200" b="1" dirty="0">
                <a:solidFill>
                  <a:schemeClr val="accent6">
                    <a:lumMod val="50000"/>
                  </a:schemeClr>
                </a:solidFill>
              </a:rPr>
              <a:t>«Как работать, если ребёнок уже большой и нежелательное поведение уже закрепилось?»</a:t>
            </a:r>
          </a:p>
          <a:p>
            <a:r>
              <a:rPr lang="ru-RU" sz="3200" b="1" dirty="0"/>
              <a:t>«Пока включен в занятие — он хорошо выполняет, как только устает или задание ему наскучит — он отключается. Вернулись к мотивации едой - его сердит и обижает, если он понимает, что им манипулируют»</a:t>
            </a:r>
          </a:p>
          <a:p>
            <a:endParaRPr lang="ru-RU" sz="1350" b="1" dirty="0"/>
          </a:p>
          <a:p>
            <a:endParaRPr lang="ru-RU" sz="1350" b="1" dirty="0"/>
          </a:p>
          <a:p>
            <a:endParaRPr lang="ru-RU" sz="1200" dirty="0"/>
          </a:p>
          <a:p>
            <a:endParaRPr lang="ru-RU" sz="1400" dirty="0"/>
          </a:p>
          <a:p>
            <a:endParaRPr lang="ru-RU" dirty="0" smtClean="0"/>
          </a:p>
          <a:p>
            <a:endParaRPr lang="ru-RU" dirty="0" smtClean="0"/>
          </a:p>
          <a:p>
            <a:endParaRPr lang="ru-RU" dirty="0" smtClean="0"/>
          </a:p>
          <a:p>
            <a:endParaRPr lang="ru-RU" dirty="0"/>
          </a:p>
        </p:txBody>
      </p:sp>
    </p:spTree>
    <p:extLst>
      <p:ext uri="{BB962C8B-B14F-4D97-AF65-F5344CB8AC3E}">
        <p14:creationId xmlns:p14="http://schemas.microsoft.com/office/powerpoint/2010/main" val="2473525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0" y="1233714"/>
            <a:ext cx="7493612" cy="1017116"/>
          </a:xfrm>
        </p:spPr>
        <p:txBody>
          <a:bodyPr>
            <a:normAutofit/>
          </a:bodyPr>
          <a:lstStyle/>
          <a:p>
            <a:r>
              <a:rPr lang="ru-RU" altLang="ru-RU" sz="4000" b="1" dirty="0" smtClean="0">
                <a:solidFill>
                  <a:srgbClr val="C00000"/>
                </a:solidFill>
                <a:latin typeface="+mn-lt"/>
              </a:rPr>
              <a:t>Комплексный </a:t>
            </a:r>
            <a:r>
              <a:rPr lang="ru-RU" altLang="ru-RU" sz="4000" b="1" dirty="0">
                <a:solidFill>
                  <a:srgbClr val="C00000"/>
                </a:solidFill>
                <a:latin typeface="+mn-lt"/>
              </a:rPr>
              <a:t>подход</a:t>
            </a:r>
          </a:p>
        </p:txBody>
      </p:sp>
      <p:sp>
        <p:nvSpPr>
          <p:cNvPr id="3075" name="Содержимое 2"/>
          <p:cNvSpPr>
            <a:spLocks noGrp="1"/>
          </p:cNvSpPr>
          <p:nvPr>
            <p:ph idx="1"/>
          </p:nvPr>
        </p:nvSpPr>
        <p:spPr>
          <a:xfrm>
            <a:off x="0" y="2409091"/>
            <a:ext cx="12192000" cy="4365621"/>
          </a:xfrm>
        </p:spPr>
        <p:txBody>
          <a:bodyPr>
            <a:normAutofit/>
          </a:bodyPr>
          <a:lstStyle/>
          <a:p>
            <a:r>
              <a:rPr lang="ru-RU" altLang="ru-RU" sz="3200" b="1" dirty="0"/>
              <a:t>Решение поведенческих проблем </a:t>
            </a:r>
          </a:p>
          <a:p>
            <a:r>
              <a:rPr lang="ru-RU" altLang="ru-RU" sz="3200" b="1" dirty="0"/>
              <a:t>Формирование учебного поведения </a:t>
            </a:r>
          </a:p>
          <a:p>
            <a:r>
              <a:rPr lang="ru-RU" altLang="ru-RU" sz="3200" b="1" dirty="0"/>
              <a:t>Социальные навыки </a:t>
            </a:r>
          </a:p>
          <a:p>
            <a:r>
              <a:rPr lang="ru-RU" altLang="ru-RU" sz="3200" b="1" dirty="0"/>
              <a:t>Коммуникация </a:t>
            </a:r>
          </a:p>
          <a:p>
            <a:r>
              <a:rPr lang="ru-RU" altLang="ru-RU" sz="3200" b="1" dirty="0"/>
              <a:t>Игра, функциональное времяпрепровождение </a:t>
            </a:r>
          </a:p>
          <a:p>
            <a:r>
              <a:rPr lang="ru-RU" altLang="ru-RU" sz="3200" b="1" dirty="0"/>
              <a:t>Моторные навыки (спорт, движение) </a:t>
            </a:r>
          </a:p>
          <a:p>
            <a:r>
              <a:rPr lang="ru-RU" altLang="ru-RU" sz="3200" b="1" dirty="0"/>
              <a:t>Навыки самопомощи. Пищевое поведение, туалетное поведение</a:t>
            </a:r>
          </a:p>
        </p:txBody>
      </p:sp>
      <p:pic>
        <p:nvPicPr>
          <p:cNvPr id="5" name="Picture 2" descr="http://aba.nsu.ru/wp-content/uploads/2015/12/001-0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633" y="858110"/>
            <a:ext cx="5327367" cy="385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863" y="57891"/>
            <a:ext cx="12032273" cy="1600438"/>
          </a:xfrm>
          <a:prstGeom prst="rect">
            <a:avLst/>
          </a:prstGeom>
          <a:noFill/>
        </p:spPr>
        <p:txBody>
          <a:bodyPr wrap="square" rtlCol="0">
            <a:spAutoFit/>
          </a:bodyPr>
          <a:lstStyle/>
          <a:p>
            <a:r>
              <a:rPr lang="ru-RU" altLang="ru-RU" sz="4000" b="1" dirty="0" smtClean="0">
                <a:solidFill>
                  <a:srgbClr val="C00000"/>
                </a:solidFill>
              </a:rPr>
              <a:t>Возможности</a:t>
            </a:r>
            <a:r>
              <a:rPr lang="en-US" altLang="ru-RU" sz="4000" b="1" dirty="0" smtClean="0">
                <a:solidFill>
                  <a:srgbClr val="C00000"/>
                </a:solidFill>
              </a:rPr>
              <a:t> </a:t>
            </a:r>
            <a:r>
              <a:rPr lang="ru-RU" altLang="ru-RU" sz="4000" b="1" dirty="0" smtClean="0">
                <a:solidFill>
                  <a:srgbClr val="C00000"/>
                </a:solidFill>
              </a:rPr>
              <a:t>прикладного анализа поведения</a:t>
            </a:r>
            <a:r>
              <a:rPr lang="en-US" altLang="ru-RU" sz="4000" b="1" dirty="0" smtClean="0">
                <a:solidFill>
                  <a:srgbClr val="C00000"/>
                </a:solidFill>
              </a:rPr>
              <a:t> </a:t>
            </a:r>
            <a:r>
              <a:rPr lang="ru-RU" altLang="ru-RU" sz="4000" b="1" dirty="0" smtClean="0">
                <a:solidFill>
                  <a:srgbClr val="C00000"/>
                </a:solidFill>
              </a:rPr>
              <a:t>в помощи людям с РАС.</a:t>
            </a:r>
            <a:r>
              <a:rPr lang="en-US" altLang="ru-RU" sz="4000" b="1" dirty="0" smtClean="0">
                <a:solidFill>
                  <a:srgbClr val="C00000"/>
                </a:solidFill>
              </a:rPr>
              <a:t> </a:t>
            </a:r>
            <a:r>
              <a:rPr lang="ru-RU" altLang="ru-RU" b="1" dirty="0" smtClean="0">
                <a:solidFill>
                  <a:srgbClr val="C00000"/>
                </a:solidFill>
              </a:rPr>
              <a:t/>
            </a:r>
            <a:br>
              <a:rPr lang="ru-RU" altLang="ru-RU" b="1" dirty="0" smtClean="0">
                <a:solidFill>
                  <a:srgbClr val="C00000"/>
                </a:solidFill>
              </a:rPr>
            </a:br>
            <a:endParaRPr lang="ru-RU" dirty="0"/>
          </a:p>
        </p:txBody>
      </p:sp>
    </p:spTree>
    <p:extLst>
      <p:ext uri="{BB962C8B-B14F-4D97-AF65-F5344CB8AC3E}">
        <p14:creationId xmlns:p14="http://schemas.microsoft.com/office/powerpoint/2010/main" val="2843972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TotalTime>
  <Words>2676</Words>
  <Application>Microsoft Office PowerPoint</Application>
  <PresentationFormat>Широкоэкранный</PresentationFormat>
  <Paragraphs>205</Paragraphs>
  <Slides>23</Slides>
  <Notes>2</Notes>
  <HiddenSlides>0</HiddenSlides>
  <MMClips>1</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23</vt:i4>
      </vt:variant>
    </vt:vector>
  </HeadingPairs>
  <TitlesOfParts>
    <vt:vector size="33" baseType="lpstr">
      <vt:lpstr>Arial</vt:lpstr>
      <vt:lpstr>Arial Narrow</vt:lpstr>
      <vt:lpstr>Bookman Old Style</vt:lpstr>
      <vt:lpstr>Calibri</vt:lpstr>
      <vt:lpstr>Calibri Light</vt:lpstr>
      <vt:lpstr>Cambria</vt:lpstr>
      <vt:lpstr>Courier New</vt:lpstr>
      <vt:lpstr>Wingdings 2</vt:lpstr>
      <vt:lpstr>Тема Office</vt:lpstr>
      <vt:lpstr>CorelDRAW</vt:lpstr>
      <vt:lpstr>ЭФФЕКТИВНОЕ поведенческое вмешательство и другие пути помощи людям с РАС</vt:lpstr>
      <vt:lpstr>Оказание эффективной помощи семьям, воспитывающим детей с РАС, и взрослым людям с РАС как задача международного сообщества</vt:lpstr>
      <vt:lpstr>Презентация PowerPoint</vt:lpstr>
      <vt:lpstr>Презентация PowerPoint</vt:lpstr>
      <vt:lpstr>Что общего  у математики и прикладного анализа поведения? </vt:lpstr>
      <vt:lpstr>Базовая модель анализа поведения</vt:lpstr>
      <vt:lpstr>Базовые принципы  формирования поведения:</vt:lpstr>
      <vt:lpstr>Как нам учить детей?  (топ-6 вопросов от родителей и педагогов)</vt:lpstr>
      <vt:lpstr>Комплексный подход</vt:lpstr>
      <vt:lpstr>Система обучения в рамках АВА строится  на пяти основных технологических аспектах:</vt:lpstr>
      <vt:lpstr>Цели обучения: что главное? </vt:lpstr>
      <vt:lpstr>Групповые навыки</vt:lpstr>
      <vt:lpstr>Презентация PowerPoint</vt:lpstr>
      <vt:lpstr>Презентация PowerPoint</vt:lpstr>
      <vt:lpstr>Презентация PowerPoint</vt:lpstr>
      <vt:lpstr>Презентация PowerPoint</vt:lpstr>
      <vt:lpstr>Научные публикации  междисциплинарного Центра ПАП НГУ:</vt:lpstr>
      <vt:lpstr>Презентация PowerPoint</vt:lpstr>
      <vt:lpstr>Презентация PowerPoint</vt:lpstr>
      <vt:lpstr>В России появился первый междисциплинарный образовательный проект на тему аутизма  </vt:lpstr>
      <vt:lpstr>Презентация PowerPoint</vt:lpstr>
      <vt:lpstr>Презентация PowerPoint</vt:lpstr>
      <vt:lpstr>Благодарю за внимание</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Anna Trubicyna</dc:creator>
  <cp:lastModifiedBy>user</cp:lastModifiedBy>
  <cp:revision>77</cp:revision>
  <dcterms:created xsi:type="dcterms:W3CDTF">2018-05-18T16:16:32Z</dcterms:created>
  <dcterms:modified xsi:type="dcterms:W3CDTF">2018-05-29T09:26:06Z</dcterms:modified>
</cp:coreProperties>
</file>